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tiff" ContentType="image/tif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66" r:id="rId3"/>
    <p:sldId id="267" r:id="rId4"/>
    <p:sldId id="268" r:id="rId5"/>
    <p:sldId id="280" r:id="rId6"/>
    <p:sldId id="257" r:id="rId7"/>
    <p:sldId id="260" r:id="rId8"/>
    <p:sldId id="263" r:id="rId9"/>
    <p:sldId id="262" r:id="rId10"/>
    <p:sldId id="264" r:id="rId11"/>
    <p:sldId id="265" r:id="rId12"/>
    <p:sldId id="281" r:id="rId13"/>
    <p:sldId id="284" r:id="rId14"/>
    <p:sldId id="285" r:id="rId15"/>
    <p:sldId id="286" r:id="rId16"/>
    <p:sldId id="261" r:id="rId17"/>
    <p:sldId id="269" r:id="rId18"/>
    <p:sldId id="282" r:id="rId19"/>
    <p:sldId id="270" r:id="rId20"/>
    <p:sldId id="271" r:id="rId21"/>
    <p:sldId id="274" r:id="rId22"/>
    <p:sldId id="272" r:id="rId23"/>
    <p:sldId id="276" r:id="rId24"/>
    <p:sldId id="273" r:id="rId25"/>
    <p:sldId id="277" r:id="rId26"/>
    <p:sldId id="278" r:id="rId27"/>
    <p:sldId id="279" r:id="rId28"/>
    <p:sldId id="283" r:id="rId29"/>
    <p:sldId id="287" r:id="rId30"/>
    <p:sldId id="288"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latin typeface="Times New Roman" pitchFamily="18" charset="0"/>
                <a:cs typeface="Times New Roman" pitchFamily="18" charset="0"/>
              </a:rPr>
              <a:t>Comparative Temperatures: </a:t>
            </a:r>
          </a:p>
          <a:p>
            <a:pPr>
              <a:defRPr/>
            </a:pPr>
            <a:r>
              <a:rPr lang="en-US" sz="1400">
                <a:latin typeface="Times New Roman" pitchFamily="18" charset="0"/>
                <a:cs typeface="Times New Roman" pitchFamily="18" charset="0"/>
              </a:rPr>
              <a:t>Charlottesville, VA, and Concord, NH</a:t>
            </a:r>
          </a:p>
        </c:rich>
      </c:tx>
    </c:title>
    <c:plotArea>
      <c:layout/>
      <c:lineChart>
        <c:grouping val="standard"/>
        <c:ser>
          <c:idx val="0"/>
          <c:order val="0"/>
          <c:tx>
            <c:v>VA High</c:v>
          </c:tx>
          <c:spPr>
            <a:ln>
              <a:solidFill>
                <a:schemeClr val="tx2">
                  <a:lumMod val="75000"/>
                </a:schemeClr>
              </a:solidFill>
            </a:ln>
          </c:spPr>
          <c:marker>
            <c:spPr>
              <a:ln>
                <a:solidFill>
                  <a:schemeClr val="tx2">
                    <a:lumMod val="75000"/>
                  </a:schemeClr>
                </a:solidFill>
              </a:ln>
            </c:spPr>
          </c:marker>
          <c:cat>
            <c:strRef>
              <c:f>Sheet1!$D$5:$D$16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Sheet1!$E$5:$E$16</c:f>
              <c:numCache>
                <c:formatCode>General</c:formatCode>
                <c:ptCount val="12"/>
                <c:pt idx="0">
                  <c:v>45</c:v>
                </c:pt>
                <c:pt idx="1">
                  <c:v>49</c:v>
                </c:pt>
                <c:pt idx="2">
                  <c:v>58</c:v>
                </c:pt>
                <c:pt idx="3">
                  <c:v>69</c:v>
                </c:pt>
                <c:pt idx="4">
                  <c:v>76</c:v>
                </c:pt>
                <c:pt idx="5">
                  <c:v>84</c:v>
                </c:pt>
                <c:pt idx="6">
                  <c:v>88</c:v>
                </c:pt>
                <c:pt idx="7">
                  <c:v>86</c:v>
                </c:pt>
                <c:pt idx="8">
                  <c:v>79</c:v>
                </c:pt>
                <c:pt idx="9">
                  <c:v>69</c:v>
                </c:pt>
                <c:pt idx="10">
                  <c:v>59</c:v>
                </c:pt>
                <c:pt idx="11">
                  <c:v>48</c:v>
                </c:pt>
              </c:numCache>
            </c:numRef>
          </c:val>
        </c:ser>
        <c:ser>
          <c:idx val="1"/>
          <c:order val="1"/>
          <c:tx>
            <c:v>NH High</c:v>
          </c:tx>
          <c:spPr>
            <a:ln>
              <a:solidFill>
                <a:schemeClr val="bg1">
                  <a:lumMod val="50000"/>
                </a:schemeClr>
              </a:solidFill>
            </a:ln>
          </c:spPr>
          <c:marker>
            <c:spPr>
              <a:solidFill>
                <a:schemeClr val="bg1"/>
              </a:solidFill>
              <a:ln>
                <a:solidFill>
                  <a:schemeClr val="bg1">
                    <a:lumMod val="50000"/>
                  </a:schemeClr>
                </a:solidFill>
              </a:ln>
            </c:spPr>
          </c:marker>
          <c:cat>
            <c:strRef>
              <c:f>Sheet1!$D$5:$D$16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Sheet1!$F$5:$F$16</c:f>
              <c:numCache>
                <c:formatCode>General</c:formatCode>
                <c:ptCount val="12"/>
                <c:pt idx="0">
                  <c:v>31</c:v>
                </c:pt>
                <c:pt idx="1">
                  <c:v>35</c:v>
                </c:pt>
                <c:pt idx="2">
                  <c:v>44</c:v>
                </c:pt>
                <c:pt idx="3">
                  <c:v>57</c:v>
                </c:pt>
                <c:pt idx="4">
                  <c:v>69</c:v>
                </c:pt>
                <c:pt idx="5">
                  <c:v>77</c:v>
                </c:pt>
                <c:pt idx="6">
                  <c:v>82</c:v>
                </c:pt>
                <c:pt idx="7">
                  <c:v>81</c:v>
                </c:pt>
                <c:pt idx="8">
                  <c:v>73</c:v>
                </c:pt>
                <c:pt idx="9">
                  <c:v>61</c:v>
                </c:pt>
                <c:pt idx="10">
                  <c:v>48</c:v>
                </c:pt>
                <c:pt idx="11">
                  <c:v>36</c:v>
                </c:pt>
              </c:numCache>
            </c:numRef>
          </c:val>
        </c:ser>
        <c:ser>
          <c:idx val="2"/>
          <c:order val="2"/>
          <c:tx>
            <c:v>VA Low</c:v>
          </c:tx>
          <c:spPr>
            <a:ln>
              <a:solidFill>
                <a:schemeClr val="tx2">
                  <a:lumMod val="75000"/>
                </a:schemeClr>
              </a:solidFill>
            </a:ln>
          </c:spPr>
          <c:marker>
            <c:spPr>
              <a:solidFill>
                <a:schemeClr val="accent1">
                  <a:lumMod val="60000"/>
                  <a:lumOff val="40000"/>
                </a:schemeClr>
              </a:solidFill>
              <a:ln>
                <a:solidFill>
                  <a:schemeClr val="tx2">
                    <a:lumMod val="75000"/>
                  </a:schemeClr>
                </a:solidFill>
              </a:ln>
            </c:spPr>
          </c:marker>
          <c:cat>
            <c:strRef>
              <c:f>Sheet1!$D$5:$D$16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Sheet1!$G$5:$G$16</c:f>
              <c:numCache>
                <c:formatCode>General</c:formatCode>
                <c:ptCount val="12"/>
                <c:pt idx="0">
                  <c:v>27</c:v>
                </c:pt>
                <c:pt idx="1">
                  <c:v>29</c:v>
                </c:pt>
                <c:pt idx="2">
                  <c:v>36</c:v>
                </c:pt>
                <c:pt idx="3">
                  <c:v>46</c:v>
                </c:pt>
                <c:pt idx="4">
                  <c:v>54</c:v>
                </c:pt>
                <c:pt idx="5">
                  <c:v>63</c:v>
                </c:pt>
                <c:pt idx="6">
                  <c:v>67</c:v>
                </c:pt>
                <c:pt idx="7">
                  <c:v>65</c:v>
                </c:pt>
                <c:pt idx="8">
                  <c:v>58</c:v>
                </c:pt>
                <c:pt idx="9">
                  <c:v>48</c:v>
                </c:pt>
                <c:pt idx="10">
                  <c:v>39</c:v>
                </c:pt>
                <c:pt idx="11">
                  <c:v>30</c:v>
                </c:pt>
              </c:numCache>
            </c:numRef>
          </c:val>
        </c:ser>
        <c:ser>
          <c:idx val="3"/>
          <c:order val="3"/>
          <c:tx>
            <c:v>NH Low</c:v>
          </c:tx>
          <c:spPr>
            <a:ln>
              <a:solidFill>
                <a:schemeClr val="bg2">
                  <a:lumMod val="50000"/>
                </a:schemeClr>
              </a:solidFill>
            </a:ln>
          </c:spPr>
          <c:marker>
            <c:symbol val="triangle"/>
            <c:size val="8"/>
            <c:spPr>
              <a:solidFill>
                <a:schemeClr val="bg2"/>
              </a:solidFill>
            </c:spPr>
          </c:marker>
          <c:cat>
            <c:strRef>
              <c:f>Sheet1!$D$5:$D$16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Sheet1!$H$5:$H$16</c:f>
              <c:numCache>
                <c:formatCode>General</c:formatCode>
                <c:ptCount val="12"/>
                <c:pt idx="0">
                  <c:v>10</c:v>
                </c:pt>
                <c:pt idx="1">
                  <c:v>14</c:v>
                </c:pt>
                <c:pt idx="2">
                  <c:v>23</c:v>
                </c:pt>
                <c:pt idx="3">
                  <c:v>33</c:v>
                </c:pt>
                <c:pt idx="4">
                  <c:v>43</c:v>
                </c:pt>
                <c:pt idx="5">
                  <c:v>53</c:v>
                </c:pt>
                <c:pt idx="6">
                  <c:v>58</c:v>
                </c:pt>
                <c:pt idx="7">
                  <c:v>56</c:v>
                </c:pt>
                <c:pt idx="8">
                  <c:v>47</c:v>
                </c:pt>
                <c:pt idx="9">
                  <c:v>36</c:v>
                </c:pt>
                <c:pt idx="10">
                  <c:v>28</c:v>
                </c:pt>
                <c:pt idx="11">
                  <c:v>17</c:v>
                </c:pt>
              </c:numCache>
            </c:numRef>
          </c:val>
        </c:ser>
        <c:marker val="1"/>
        <c:axId val="62506496"/>
        <c:axId val="62508416"/>
      </c:lineChart>
      <c:catAx>
        <c:axId val="62506496"/>
        <c:scaling>
          <c:orientation val="minMax"/>
        </c:scaling>
        <c:axPos val="b"/>
        <c:tickLblPos val="nextTo"/>
        <c:txPr>
          <a:bodyPr rot="2160000"/>
          <a:lstStyle/>
          <a:p>
            <a:pPr>
              <a:defRPr/>
            </a:pPr>
            <a:endParaRPr lang="en-US"/>
          </a:p>
        </c:txPr>
        <c:crossAx val="62508416"/>
        <c:crosses val="autoZero"/>
        <c:auto val="1"/>
        <c:lblAlgn val="ctr"/>
        <c:lblOffset val="100"/>
        <c:tickLblSkip val="1"/>
      </c:catAx>
      <c:valAx>
        <c:axId val="62508416"/>
        <c:scaling>
          <c:orientation val="minMax"/>
        </c:scaling>
        <c:axPos val="l"/>
        <c:majorGridlines/>
        <c:title>
          <c:tx>
            <c:rich>
              <a:bodyPr rot="-5400000" vert="horz"/>
              <a:lstStyle/>
              <a:p>
                <a:pPr>
                  <a:defRPr/>
                </a:pPr>
                <a:r>
                  <a:rPr lang="en-US"/>
                  <a:t>Monthly Avg. (F)</a:t>
                </a:r>
              </a:p>
            </c:rich>
          </c:tx>
        </c:title>
        <c:numFmt formatCode="General" sourceLinked="1"/>
        <c:tickLblPos val="nextTo"/>
        <c:crossAx val="62506496"/>
        <c:crosses val="autoZero"/>
        <c:crossBetween val="between"/>
      </c:valAx>
      <c:spPr>
        <a:ln w="25400">
          <a:solidFill>
            <a:srgbClr val="00B050"/>
          </a:solidFill>
        </a:ln>
      </c:spPr>
    </c:plotArea>
    <c:legend>
      <c:legendPos val="r"/>
    </c:legend>
    <c:plotVisOnly val="1"/>
    <c:dispBlanksAs val="gap"/>
  </c:chart>
  <c:spPr>
    <a:ln w="19050">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latin typeface="Times New Roman" pitchFamily="18" charset="0"/>
                <a:cs typeface="Times New Roman" pitchFamily="18" charset="0"/>
              </a:rPr>
              <a:t>Comparative Rainfall Averages</a:t>
            </a:r>
          </a:p>
          <a:p>
            <a:pPr>
              <a:defRPr/>
            </a:pPr>
            <a:r>
              <a:rPr lang="en-US" sz="1400">
                <a:latin typeface="Times New Roman" pitchFamily="18" charset="0"/>
                <a:cs typeface="Times New Roman" pitchFamily="18" charset="0"/>
              </a:rPr>
              <a:t>Charlottesville,</a:t>
            </a:r>
            <a:r>
              <a:rPr lang="en-US" sz="1400" baseline="0">
                <a:latin typeface="Times New Roman" pitchFamily="18" charset="0"/>
                <a:cs typeface="Times New Roman" pitchFamily="18" charset="0"/>
              </a:rPr>
              <a:t> VA, and Concord, NH</a:t>
            </a:r>
            <a:endParaRPr lang="en-US" sz="1400">
              <a:latin typeface="Times New Roman" pitchFamily="18" charset="0"/>
              <a:cs typeface="Times New Roman" pitchFamily="18" charset="0"/>
            </a:endParaRPr>
          </a:p>
        </c:rich>
      </c:tx>
    </c:title>
    <c:plotArea>
      <c:layout/>
      <c:lineChart>
        <c:grouping val="standard"/>
        <c:ser>
          <c:idx val="0"/>
          <c:order val="0"/>
          <c:tx>
            <c:v>VA</c:v>
          </c:tx>
          <c:spPr>
            <a:ln>
              <a:solidFill>
                <a:schemeClr val="tx1"/>
              </a:solidFill>
            </a:ln>
          </c:spPr>
          <c:marker>
            <c:spPr>
              <a:ln>
                <a:solidFill>
                  <a:schemeClr val="tx1"/>
                </a:solidFill>
              </a:ln>
            </c:spPr>
          </c:marker>
          <c:cat>
            <c:strRef>
              <c:f>Sheet1!$A$5:$A$16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Sheet1!$B$5:$B$16</c:f>
              <c:numCache>
                <c:formatCode>General</c:formatCode>
                <c:ptCount val="12"/>
                <c:pt idx="0">
                  <c:v>3.1</c:v>
                </c:pt>
                <c:pt idx="1">
                  <c:v>3.18</c:v>
                </c:pt>
                <c:pt idx="2">
                  <c:v>3.8499999999999988</c:v>
                </c:pt>
                <c:pt idx="3">
                  <c:v>3.4</c:v>
                </c:pt>
                <c:pt idx="4">
                  <c:v>4.63</c:v>
                </c:pt>
                <c:pt idx="5">
                  <c:v>4.1599999999999975</c:v>
                </c:pt>
                <c:pt idx="6">
                  <c:v>5.3199999999999985</c:v>
                </c:pt>
                <c:pt idx="7">
                  <c:v>4.07</c:v>
                </c:pt>
                <c:pt idx="8">
                  <c:v>4.9000000000000004</c:v>
                </c:pt>
                <c:pt idx="9">
                  <c:v>3.74</c:v>
                </c:pt>
                <c:pt idx="10">
                  <c:v>4.09</c:v>
                </c:pt>
                <c:pt idx="11">
                  <c:v>3.3499999999999988</c:v>
                </c:pt>
              </c:numCache>
            </c:numRef>
          </c:val>
        </c:ser>
        <c:ser>
          <c:idx val="1"/>
          <c:order val="1"/>
          <c:tx>
            <c:v>NH</c:v>
          </c:tx>
          <c:spPr>
            <a:ln>
              <a:solidFill>
                <a:schemeClr val="bg1">
                  <a:lumMod val="50000"/>
                </a:schemeClr>
              </a:solidFill>
            </a:ln>
          </c:spPr>
          <c:marker>
            <c:symbol val="square"/>
            <c:size val="8"/>
            <c:spPr>
              <a:solidFill>
                <a:schemeClr val="bg1"/>
              </a:solidFill>
              <a:ln>
                <a:solidFill>
                  <a:schemeClr val="bg1">
                    <a:lumMod val="50000"/>
                  </a:schemeClr>
                </a:solidFill>
              </a:ln>
            </c:spPr>
          </c:marker>
          <c:cat>
            <c:strRef>
              <c:f>Sheet1!$A$5:$A$16</c:f>
              <c:strCache>
                <c:ptCount val="12"/>
                <c:pt idx="0">
                  <c:v>January</c:v>
                </c:pt>
                <c:pt idx="1">
                  <c:v>February</c:v>
                </c:pt>
                <c:pt idx="2">
                  <c:v>March</c:v>
                </c:pt>
                <c:pt idx="3">
                  <c:v>April</c:v>
                </c:pt>
                <c:pt idx="4">
                  <c:v>May</c:v>
                </c:pt>
                <c:pt idx="5">
                  <c:v>June</c:v>
                </c:pt>
                <c:pt idx="6">
                  <c:v>July </c:v>
                </c:pt>
                <c:pt idx="7">
                  <c:v>August</c:v>
                </c:pt>
                <c:pt idx="8">
                  <c:v>September</c:v>
                </c:pt>
                <c:pt idx="9">
                  <c:v>October</c:v>
                </c:pt>
                <c:pt idx="10">
                  <c:v>November</c:v>
                </c:pt>
                <c:pt idx="11">
                  <c:v>December</c:v>
                </c:pt>
              </c:strCache>
            </c:strRef>
          </c:cat>
          <c:val>
            <c:numRef>
              <c:f>Sheet1!$C$5:$C$16</c:f>
              <c:numCache>
                <c:formatCode>General</c:formatCode>
                <c:ptCount val="12"/>
                <c:pt idx="0">
                  <c:v>2.7</c:v>
                </c:pt>
                <c:pt idx="1">
                  <c:v>2.72</c:v>
                </c:pt>
                <c:pt idx="2">
                  <c:v>3.27</c:v>
                </c:pt>
                <c:pt idx="3">
                  <c:v>3.4099999999999997</c:v>
                </c:pt>
                <c:pt idx="4">
                  <c:v>3.66</c:v>
                </c:pt>
                <c:pt idx="5">
                  <c:v>3.69</c:v>
                </c:pt>
                <c:pt idx="6">
                  <c:v>3.74</c:v>
                </c:pt>
                <c:pt idx="7">
                  <c:v>3.18</c:v>
                </c:pt>
                <c:pt idx="8">
                  <c:v>3.38</c:v>
                </c:pt>
                <c:pt idx="9">
                  <c:v>4.04</c:v>
                </c:pt>
                <c:pt idx="10">
                  <c:v>3.72</c:v>
                </c:pt>
                <c:pt idx="11">
                  <c:v>3.2</c:v>
                </c:pt>
              </c:numCache>
            </c:numRef>
          </c:val>
        </c:ser>
        <c:marker val="1"/>
        <c:axId val="85186432"/>
        <c:axId val="86045824"/>
      </c:lineChart>
      <c:catAx>
        <c:axId val="85186432"/>
        <c:scaling>
          <c:orientation val="minMax"/>
        </c:scaling>
        <c:axPos val="b"/>
        <c:title>
          <c:tx>
            <c:rich>
              <a:bodyPr/>
              <a:lstStyle/>
              <a:p>
                <a:pPr>
                  <a:defRPr/>
                </a:pPr>
                <a:r>
                  <a:rPr lang="en-US"/>
                  <a:t>Month</a:t>
                </a:r>
              </a:p>
            </c:rich>
          </c:tx>
        </c:title>
        <c:tickLblPos val="nextTo"/>
        <c:crossAx val="86045824"/>
        <c:crosses val="autoZero"/>
        <c:auto val="1"/>
        <c:lblAlgn val="ctr"/>
        <c:lblOffset val="100"/>
      </c:catAx>
      <c:valAx>
        <c:axId val="86045824"/>
        <c:scaling>
          <c:orientation val="minMax"/>
          <c:min val="2"/>
        </c:scaling>
        <c:axPos val="l"/>
        <c:majorGridlines/>
        <c:title>
          <c:tx>
            <c:rich>
              <a:bodyPr rot="-5400000" vert="horz"/>
              <a:lstStyle/>
              <a:p>
                <a:pPr>
                  <a:defRPr/>
                </a:pPr>
                <a:r>
                  <a:rPr lang="en-US"/>
                  <a:t>Inches</a:t>
                </a:r>
              </a:p>
            </c:rich>
          </c:tx>
        </c:title>
        <c:numFmt formatCode="General" sourceLinked="1"/>
        <c:tickLblPos val="nextTo"/>
        <c:crossAx val="85186432"/>
        <c:crosses val="autoZero"/>
        <c:crossBetween val="between"/>
      </c:valAx>
      <c:spPr>
        <a:ln w="50800">
          <a:solidFill>
            <a:srgbClr val="00B050"/>
          </a:solidFill>
        </a:ln>
      </c:spPr>
    </c:plotArea>
    <c:legend>
      <c:legendPos val="r"/>
    </c:legend>
    <c:plotVisOnly val="1"/>
    <c:dispBlanksAs val="gap"/>
  </c:chart>
  <c:spPr>
    <a:ln w="25400">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 Bell Curve</a:t>
            </a:r>
          </a:p>
        </c:rich>
      </c:tx>
    </c:title>
    <c:plotArea>
      <c:layout>
        <c:manualLayout>
          <c:layoutTarget val="inner"/>
          <c:xMode val="edge"/>
          <c:yMode val="edge"/>
          <c:x val="8.3293963254593248E-2"/>
          <c:y val="0.16702573636628754"/>
          <c:w val="0.88337270341207352"/>
          <c:h val="0.68921660834062359"/>
        </c:manualLayout>
      </c:layout>
      <c:lineChart>
        <c:grouping val="standard"/>
        <c:ser>
          <c:idx val="0"/>
          <c:order val="0"/>
          <c:tx>
            <c:strRef>
              <c:f>Bellcurvefake!$B$6</c:f>
              <c:strCache>
                <c:ptCount val="1"/>
                <c:pt idx="0">
                  <c:v>VA</c:v>
                </c:pt>
              </c:strCache>
            </c:strRef>
          </c:tx>
          <c:cat>
            <c:numRef>
              <c:f>Bellcurvefake!$A$7:$A$18</c:f>
              <c:numCache>
                <c:formatCode>0%</c:formatCode>
                <c:ptCount val="12"/>
                <c:pt idx="0">
                  <c:v>6.0000000000000032E-2</c:v>
                </c:pt>
                <c:pt idx="1">
                  <c:v>0.12000000000000002</c:v>
                </c:pt>
                <c:pt idx="2">
                  <c:v>0.2400000000000001</c:v>
                </c:pt>
                <c:pt idx="3">
                  <c:v>0.36000000000000021</c:v>
                </c:pt>
                <c:pt idx="4">
                  <c:v>0.42000000000000021</c:v>
                </c:pt>
                <c:pt idx="5">
                  <c:v>0.5</c:v>
                </c:pt>
                <c:pt idx="6">
                  <c:v>0.62000000000000044</c:v>
                </c:pt>
                <c:pt idx="7">
                  <c:v>0.74000000000000044</c:v>
                </c:pt>
                <c:pt idx="8">
                  <c:v>0.85000000000000042</c:v>
                </c:pt>
                <c:pt idx="9">
                  <c:v>0.92</c:v>
                </c:pt>
                <c:pt idx="10">
                  <c:v>0.9500000000000004</c:v>
                </c:pt>
                <c:pt idx="11">
                  <c:v>1</c:v>
                </c:pt>
              </c:numCache>
            </c:numRef>
          </c:cat>
          <c:val>
            <c:numRef>
              <c:f>Bellcurvefake!$B$7:$B$18</c:f>
              <c:numCache>
                <c:formatCode>General</c:formatCode>
                <c:ptCount val="12"/>
                <c:pt idx="0">
                  <c:v>48</c:v>
                </c:pt>
                <c:pt idx="1">
                  <c:v>49</c:v>
                </c:pt>
                <c:pt idx="2">
                  <c:v>52</c:v>
                </c:pt>
                <c:pt idx="3">
                  <c:v>69</c:v>
                </c:pt>
                <c:pt idx="4">
                  <c:v>80</c:v>
                </c:pt>
                <c:pt idx="5">
                  <c:v>90</c:v>
                </c:pt>
                <c:pt idx="6">
                  <c:v>93</c:v>
                </c:pt>
                <c:pt idx="7">
                  <c:v>86</c:v>
                </c:pt>
                <c:pt idx="8">
                  <c:v>76</c:v>
                </c:pt>
                <c:pt idx="9">
                  <c:v>54</c:v>
                </c:pt>
                <c:pt idx="10">
                  <c:v>49</c:v>
                </c:pt>
                <c:pt idx="11">
                  <c:v>48</c:v>
                </c:pt>
              </c:numCache>
            </c:numRef>
          </c:val>
        </c:ser>
        <c:marker val="1"/>
        <c:axId val="86416000"/>
        <c:axId val="90379776"/>
      </c:lineChart>
      <c:catAx>
        <c:axId val="86416000"/>
        <c:scaling>
          <c:orientation val="minMax"/>
        </c:scaling>
        <c:axPos val="b"/>
        <c:numFmt formatCode="0%" sourceLinked="1"/>
        <c:tickLblPos val="nextTo"/>
        <c:crossAx val="90379776"/>
        <c:crosses val="autoZero"/>
        <c:auto val="1"/>
        <c:lblAlgn val="ctr"/>
        <c:lblOffset val="100"/>
      </c:catAx>
      <c:valAx>
        <c:axId val="90379776"/>
        <c:scaling>
          <c:orientation val="minMax"/>
          <c:min val="40"/>
        </c:scaling>
        <c:axPos val="l"/>
        <c:majorGridlines/>
        <c:numFmt formatCode="General" sourceLinked="1"/>
        <c:tickLblPos val="nextTo"/>
        <c:crossAx val="86416000"/>
        <c:crosses val="autoZero"/>
        <c:crossBetween val="between"/>
      </c:valAx>
      <c:spPr>
        <a:ln w="12700">
          <a:solidFill>
            <a:schemeClr val="accent1"/>
          </a:solidFill>
        </a:ln>
      </c:spPr>
    </c:plotArea>
    <c:plotVisOnly val="1"/>
    <c:dispBlanksAs val="gap"/>
  </c:chart>
  <c:spPr>
    <a:ln w="34925">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A5545-7FF0-4015-B65B-99722040A06A}" type="datetimeFigureOut">
              <a:rPr lang="en-US" smtClean="0"/>
              <a:pPr/>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528D6-E229-4443-963B-1D99BC8659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Times New Roman" pitchFamily="18" charset="0"/>
                <a:cs typeface="Times New Roman" pitchFamily="18" charset="0"/>
              </a:rPr>
              <a:t>Squashes and broccoli from Italy, beans and salsify collected by Lewis and Clark, figs from France, and peppers from Mexico. Jefferson experimented with different varieties, carefully separating them so they would not cross pollenate—20 different beans, 15 different English peas. </a:t>
            </a:r>
          </a:p>
          <a:p>
            <a:endParaRPr lang="en-US" dirty="0"/>
          </a:p>
        </p:txBody>
      </p:sp>
      <p:sp>
        <p:nvSpPr>
          <p:cNvPr id="4" name="Slide Number Placeholder 3"/>
          <p:cNvSpPr>
            <a:spLocks noGrp="1"/>
          </p:cNvSpPr>
          <p:nvPr>
            <p:ph type="sldNum" sz="quarter" idx="10"/>
          </p:nvPr>
        </p:nvSpPr>
        <p:spPr/>
        <p:txBody>
          <a:bodyPr/>
          <a:lstStyle/>
          <a:p>
            <a:fld id="{32A528D6-E229-4443-963B-1D99BC8659BA}"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itchFamily="18" charset="0"/>
                <a:cs typeface="Times New Roman" pitchFamily="18" charset="0"/>
              </a:rPr>
              <a:t>The reason why it may be cheaper, is that it is the work of women and children only, in a domestic way, and at a season when they can do nothing in the farm. </a:t>
            </a:r>
          </a:p>
          <a:p>
            <a:endParaRPr lang="en-US" dirty="0"/>
          </a:p>
        </p:txBody>
      </p:sp>
      <p:sp>
        <p:nvSpPr>
          <p:cNvPr id="4" name="Slide Number Placeholder 3"/>
          <p:cNvSpPr>
            <a:spLocks noGrp="1"/>
          </p:cNvSpPr>
          <p:nvPr>
            <p:ph type="sldNum" sz="quarter" idx="10"/>
          </p:nvPr>
        </p:nvSpPr>
        <p:spPr/>
        <p:txBody>
          <a:bodyPr/>
          <a:lstStyle/>
          <a:p>
            <a:fld id="{32A528D6-E229-4443-963B-1D99BC8659B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29344-64EC-4FFE-8BB2-20E6DC19C4B0}"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384483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9344-64EC-4FFE-8BB2-20E6DC19C4B0}"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43675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9344-64EC-4FFE-8BB2-20E6DC19C4B0}"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408666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9344-64EC-4FFE-8BB2-20E6DC19C4B0}"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114776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29344-64EC-4FFE-8BB2-20E6DC19C4B0}"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392796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29344-64EC-4FFE-8BB2-20E6DC19C4B0}"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207185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29344-64EC-4FFE-8BB2-20E6DC19C4B0}" type="datetimeFigureOut">
              <a:rPr lang="en-US" smtClean="0"/>
              <a:pPr/>
              <a:t>3/28/2012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166641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29344-64EC-4FFE-8BB2-20E6DC19C4B0}" type="datetimeFigureOut">
              <a:rPr lang="en-US" smtClean="0"/>
              <a:pPr/>
              <a:t>3/28/2012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109958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29344-64EC-4FFE-8BB2-20E6DC19C4B0}" type="datetimeFigureOut">
              <a:rPr lang="en-US" smtClean="0"/>
              <a:pPr/>
              <a:t>3/28/2012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40371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29344-64EC-4FFE-8BB2-20E6DC19C4B0}"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78736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29344-64EC-4FFE-8BB2-20E6DC19C4B0}"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212830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29344-64EC-4FFE-8BB2-20E6DC19C4B0}" type="datetimeFigureOut">
              <a:rPr lang="en-US" smtClean="0"/>
              <a:pPr/>
              <a:t>3/28/2012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7536D-0F75-4EE7-8EDD-28B7F7926019}" type="slidenum">
              <a:rPr lang="en-US" smtClean="0"/>
              <a:pPr/>
              <a:t>‹#›</a:t>
            </a:fld>
            <a:endParaRPr lang="en-US"/>
          </a:p>
        </p:txBody>
      </p:sp>
    </p:spTree>
    <p:extLst>
      <p:ext uri="{BB962C8B-B14F-4D97-AF65-F5344CB8AC3E}">
        <p14:creationId xmlns="" xmlns:p14="http://schemas.microsoft.com/office/powerpoint/2010/main" val="256165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www.eoearth.org/profile/Mark.mcginley" TargetMode="External"/><Relationship Id="rId5" Type="http://schemas.openxmlformats.org/officeDocument/2006/relationships/hyperlink" Target="http://www.eoearth.org/profile/Navin.ramankutty" TargetMode="External"/><Relationship Id="rId4" Type="http://schemas.openxmlformats.org/officeDocument/2006/relationships/hyperlink" Target="http://www.eoearth.org/profile/Erle.elli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latin typeface="Times New Roman" pitchFamily="18" charset="0"/>
                <a:cs typeface="Times New Roman" pitchFamily="18" charset="0"/>
              </a:rPr>
              <a:t>Science and the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Monticello Maples</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0005" y="1905000"/>
            <a:ext cx="5080000" cy="3378200"/>
          </a:xfrm>
          <a:prstGeom prst="rect">
            <a:avLst/>
          </a:prstGeom>
        </p:spPr>
      </p:pic>
      <p:sp>
        <p:nvSpPr>
          <p:cNvPr id="4" name="TextBox 3"/>
          <p:cNvSpPr txBox="1"/>
          <p:nvPr/>
        </p:nvSpPr>
        <p:spPr>
          <a:xfrm>
            <a:off x="1828800" y="5715000"/>
            <a:ext cx="5715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Lecture for NR 435, February 2012</a:t>
            </a:r>
          </a:p>
          <a:p>
            <a:r>
              <a:rPr lang="en-US" dirty="0" smtClean="0">
                <a:latin typeface="Times New Roman" pitchFamily="18" charset="0"/>
                <a:cs typeface="Times New Roman" pitchFamily="18" charset="0"/>
              </a:rPr>
              <a:t>Martha Carlson, NRESS, University of New Hampshire</a:t>
            </a:r>
          </a:p>
          <a:p>
            <a:r>
              <a:rPr lang="en-US" dirty="0" smtClean="0">
                <a:latin typeface="Times New Roman" pitchFamily="18" charset="0"/>
                <a:cs typeface="Times New Roman" pitchFamily="18" charset="0"/>
              </a:rPr>
              <a:t>Copyright 2012 University of </a:t>
            </a:r>
            <a:r>
              <a:rPr lang="en-US" smtClean="0">
                <a:latin typeface="Times New Roman" pitchFamily="18" charset="0"/>
                <a:cs typeface="Times New Roman" pitchFamily="18" charset="0"/>
              </a:rPr>
              <a:t>New Hampshire</a:t>
            </a:r>
            <a:endParaRPr lang="en-US" dirty="0">
              <a:latin typeface="Times New Roman" pitchFamily="18" charset="0"/>
              <a:cs typeface="Times New Roman" pitchFamily="18" charset="0"/>
            </a:endParaRPr>
          </a:p>
        </p:txBody>
      </p:sp>
      <p:sp>
        <p:nvSpPr>
          <p:cNvPr id="6" name="TextBox 5"/>
          <p:cNvSpPr txBox="1"/>
          <p:nvPr/>
        </p:nvSpPr>
        <p:spPr>
          <a:xfrm>
            <a:off x="4348223" y="5283200"/>
            <a:ext cx="2819400" cy="369332"/>
          </a:xfrm>
          <a:prstGeom prst="rect">
            <a:avLst/>
          </a:prstGeom>
          <a:noFill/>
        </p:spPr>
        <p:txBody>
          <a:bodyPr wrap="square" rtlCol="0">
            <a:spAutoFit/>
          </a:bodyPr>
          <a:lstStyle/>
          <a:p>
            <a:pPr algn="r"/>
            <a:r>
              <a:rPr lang="en-US" sz="1100" i="1" dirty="0" smtClean="0">
                <a:latin typeface="Times New Roman" pitchFamily="18" charset="0"/>
                <a:cs typeface="Times New Roman" pitchFamily="18" charset="0"/>
              </a:rPr>
              <a:t>Monticello photo</a:t>
            </a:r>
            <a:r>
              <a:rPr lang="en-US" dirty="0" smtClean="0"/>
              <a:t>.</a:t>
            </a:r>
            <a:endParaRPr lang="en-US" dirty="0"/>
          </a:p>
        </p:txBody>
      </p:sp>
    </p:spTree>
    <p:extLst>
      <p:ext uri="{BB962C8B-B14F-4D97-AF65-F5344CB8AC3E}">
        <p14:creationId xmlns="" xmlns:p14="http://schemas.microsoft.com/office/powerpoint/2010/main" val="170222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Virginia is Warmer</a:t>
            </a:r>
            <a:endParaRPr lang="en-US" dirty="0"/>
          </a:p>
        </p:txBody>
      </p:sp>
      <p:sp>
        <p:nvSpPr>
          <p:cNvPr id="3" name="Subtitle 2"/>
          <p:cNvSpPr>
            <a:spLocks noGrp="1"/>
          </p:cNvSpPr>
          <p:nvPr>
            <p:ph type="subTitle" idx="1"/>
          </p:nvPr>
        </p:nvSpPr>
        <p:spPr>
          <a:xfrm>
            <a:off x="1371600" y="5029200"/>
            <a:ext cx="6400800" cy="1752600"/>
          </a:xfrm>
        </p:spPr>
        <p:txBody>
          <a:bodyPr/>
          <a:lstStyle/>
          <a:p>
            <a:r>
              <a:rPr lang="en-US" dirty="0" smtClean="0">
                <a:solidFill>
                  <a:schemeClr val="tx1"/>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6</a:t>
            </a:r>
            <a:r>
              <a:rPr lang="en-US" baseline="30000" dirty="0" smtClean="0">
                <a:solidFill>
                  <a:schemeClr val="tx1"/>
                </a:solidFill>
                <a:latin typeface="Times New Roman" pitchFamily="18" charset="0"/>
                <a:cs typeface="Times New Roman" pitchFamily="18" charset="0"/>
              </a:rPr>
              <a:t>o</a:t>
            </a:r>
            <a:r>
              <a:rPr lang="en-US" dirty="0" smtClean="0">
                <a:solidFill>
                  <a:schemeClr val="tx1"/>
                </a:solidFill>
                <a:latin typeface="Times New Roman" pitchFamily="18" charset="0"/>
                <a:cs typeface="Times New Roman" pitchFamily="18" charset="0"/>
              </a:rPr>
              <a:t> F warmer than New Hampshire</a:t>
            </a:r>
            <a:endParaRPr lang="en-US" dirty="0">
              <a:solidFill>
                <a:schemeClr val="tx1"/>
              </a:solidFill>
              <a:latin typeface="Times New Roman" pitchFamily="18" charset="0"/>
              <a:cs typeface="Times New Roman" pitchFamily="18" charset="0"/>
            </a:endParaRPr>
          </a:p>
        </p:txBody>
      </p:sp>
      <p:graphicFrame>
        <p:nvGraphicFramePr>
          <p:cNvPr id="4" name="Chart 3"/>
          <p:cNvGraphicFramePr/>
          <p:nvPr>
            <p:extLst>
              <p:ext uri="{D42A27DB-BD31-4B8C-83A1-F6EECF244321}">
                <p14:modId xmlns="" xmlns:p14="http://schemas.microsoft.com/office/powerpoint/2010/main" val="2812288450"/>
              </p:ext>
            </p:extLst>
          </p:nvPr>
        </p:nvGraphicFramePr>
        <p:xfrm>
          <a:off x="1981200" y="1600200"/>
          <a:ext cx="5320347" cy="3616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29147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And Wetter</a:t>
            </a:r>
            <a:endParaRPr lang="en-US" dirty="0"/>
          </a:p>
        </p:txBody>
      </p:sp>
      <p:sp>
        <p:nvSpPr>
          <p:cNvPr id="3" name="Subtitle 2"/>
          <p:cNvSpPr>
            <a:spLocks noGrp="1"/>
          </p:cNvSpPr>
          <p:nvPr>
            <p:ph type="subTitle" idx="1"/>
          </p:nvPr>
        </p:nvSpPr>
        <p:spPr>
          <a:xfrm>
            <a:off x="1295400" y="4800600"/>
            <a:ext cx="6400800" cy="1752600"/>
          </a:xfrm>
        </p:spPr>
        <p:txBody>
          <a:bodyPr/>
          <a:lstStyle/>
          <a:p>
            <a:r>
              <a:rPr lang="en-US" dirty="0" smtClean="0">
                <a:solidFill>
                  <a:schemeClr val="tx1"/>
                </a:solidFill>
                <a:latin typeface="Times New Roman" pitchFamily="18" charset="0"/>
                <a:cs typeface="Times New Roman" pitchFamily="18" charset="0"/>
              </a:rPr>
              <a:t>Virginia averages 47” of rainfall annually. New Hampshire—38”.</a:t>
            </a:r>
            <a:endParaRPr lang="en-US" dirty="0">
              <a:solidFill>
                <a:schemeClr val="tx1"/>
              </a:solidFill>
              <a:latin typeface="Times New Roman" pitchFamily="18" charset="0"/>
              <a:cs typeface="Times New Roman" pitchFamily="18" charset="0"/>
            </a:endParaRPr>
          </a:p>
        </p:txBody>
      </p:sp>
      <p:graphicFrame>
        <p:nvGraphicFramePr>
          <p:cNvPr id="4" name="Chart 3"/>
          <p:cNvGraphicFramePr/>
          <p:nvPr>
            <p:extLst>
              <p:ext uri="{D42A27DB-BD31-4B8C-83A1-F6EECF244321}">
                <p14:modId xmlns="" xmlns:p14="http://schemas.microsoft.com/office/powerpoint/2010/main" val="4044605087"/>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4324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latin typeface="Times New Roman" pitchFamily="18" charset="0"/>
                <a:cs typeface="Times New Roman" pitchFamily="18" charset="0"/>
              </a:rPr>
              <a:t>At the Edge of A Range</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5867400" y="1676400"/>
            <a:ext cx="3048000" cy="3124200"/>
          </a:xfrm>
        </p:spPr>
        <p:txBody>
          <a:bodyPr>
            <a:normAutofit fontScale="92500"/>
          </a:bodyPr>
          <a:lstStyle/>
          <a:p>
            <a:r>
              <a:rPr lang="en-US" dirty="0" smtClean="0">
                <a:solidFill>
                  <a:schemeClr val="tx1"/>
                </a:solidFill>
                <a:latin typeface="Times New Roman" pitchFamily="18" charset="0"/>
                <a:cs typeface="Times New Roman" pitchFamily="18" charset="0"/>
              </a:rPr>
              <a:t>In the middle—average, normal.</a:t>
            </a:r>
          </a:p>
          <a:p>
            <a:r>
              <a:rPr lang="en-US" dirty="0" smtClean="0">
                <a:solidFill>
                  <a:schemeClr val="tx1"/>
                </a:solidFill>
                <a:latin typeface="Times New Roman" pitchFamily="18" charset="0"/>
                <a:cs typeface="Times New Roman" pitchFamily="18" charset="0"/>
              </a:rPr>
              <a:t>At the extremes—Abnormal? Stressed? Unusual?</a:t>
            </a:r>
            <a:endParaRPr lang="en-US" dirty="0">
              <a:solidFill>
                <a:schemeClr val="tx1"/>
              </a:solidFill>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 xmlns:p14="http://schemas.microsoft.com/office/powerpoint/2010/main" val="2275145069"/>
              </p:ext>
            </p:extLst>
          </p:nvPr>
        </p:nvGraphicFramePr>
        <p:xfrm>
          <a:off x="762000" y="1600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667000" y="5057506"/>
            <a:ext cx="52578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Or---Could a plant growing in the extreme of its range be gifted, special, adaptable, resilient?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60609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txBody>
          <a:bodyPr/>
          <a:lstStyle/>
          <a:p>
            <a:r>
              <a:rPr lang="en-US" dirty="0" smtClean="0">
                <a:latin typeface="Times New Roman" pitchFamily="18" charset="0"/>
                <a:cs typeface="Times New Roman" pitchFamily="18" charset="0"/>
              </a:rPr>
              <a:t>A Tree’s Range and Its Biome</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600200" y="4876800"/>
            <a:ext cx="6400800" cy="1752600"/>
          </a:xfrm>
        </p:spPr>
        <p:txBody>
          <a:bodyPr>
            <a:normAutofit fontScale="92500" lnSpcReduction="10000"/>
          </a:bodyPr>
          <a:lstStyle/>
          <a:p>
            <a:r>
              <a:rPr lang="en-US" dirty="0" smtClean="0">
                <a:solidFill>
                  <a:schemeClr val="tx1"/>
                </a:solidFill>
                <a:latin typeface="Times New Roman" pitchFamily="18" charset="0"/>
                <a:cs typeface="Times New Roman" pitchFamily="18" charset="0"/>
              </a:rPr>
              <a:t>Sugar maples are a dominant species in the temperate forest. The Appalachian forest is the largest temperate forest in the world.</a:t>
            </a:r>
            <a:endParaRPr lang="en-US" dirty="0">
              <a:solidFill>
                <a:schemeClr val="tx1"/>
              </a:solidFill>
              <a:latin typeface="Times New Roman" pitchFamily="18" charset="0"/>
              <a:cs typeface="Times New Roman" pitchFamily="18" charset="0"/>
            </a:endParaRPr>
          </a:p>
        </p:txBody>
      </p:sp>
      <p:pic>
        <p:nvPicPr>
          <p:cNvPr id="4" name="Picture 3" descr="map2.gif"/>
          <p:cNvPicPr>
            <a:picLocks noChangeAspect="1"/>
          </p:cNvPicPr>
          <p:nvPr/>
        </p:nvPicPr>
        <p:blipFill>
          <a:blip r:embed="rId2" cstate="print"/>
          <a:stretch>
            <a:fillRect/>
          </a:stretch>
        </p:blipFill>
        <p:spPr>
          <a:xfrm>
            <a:off x="2362200" y="1600200"/>
            <a:ext cx="4457700" cy="30003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Anthropogenic Biomes</a:t>
            </a:r>
            <a:endParaRPr lang="en-US" dirty="0"/>
          </a:p>
        </p:txBody>
      </p:sp>
      <p:sp>
        <p:nvSpPr>
          <p:cNvPr id="3" name="Subtitle 2"/>
          <p:cNvSpPr>
            <a:spLocks noGrp="1"/>
          </p:cNvSpPr>
          <p:nvPr>
            <p:ph type="subTitle" idx="1"/>
          </p:nvPr>
        </p:nvSpPr>
        <p:spPr>
          <a:xfrm>
            <a:off x="3276600" y="5334000"/>
            <a:ext cx="5638800" cy="1066800"/>
          </a:xfrm>
        </p:spPr>
        <p:txBody>
          <a:bodyPr>
            <a:normAutofit fontScale="77500" lnSpcReduction="20000"/>
          </a:bodyPr>
          <a:lstStyle/>
          <a:p>
            <a:r>
              <a:rPr lang="en-US" dirty="0" smtClean="0">
                <a:solidFill>
                  <a:schemeClr val="tx1"/>
                </a:solidFill>
                <a:latin typeface="Times New Roman" pitchFamily="18" charset="0"/>
                <a:cs typeface="Times New Roman" pitchFamily="18" charset="0"/>
              </a:rPr>
              <a:t>Human beings have changed natural biomes wherever we live around the globe.</a:t>
            </a:r>
            <a:endParaRPr lang="en-US" dirty="0">
              <a:solidFill>
                <a:schemeClr val="tx1"/>
              </a:solidFill>
              <a:latin typeface="Times New Roman" pitchFamily="18" charset="0"/>
              <a:cs typeface="Times New Roman" pitchFamily="18" charset="0"/>
            </a:endParaRPr>
          </a:p>
        </p:txBody>
      </p:sp>
      <p:pic>
        <p:nvPicPr>
          <p:cNvPr id="5" name="Picture 4" descr="anthrome_map_v1.png"/>
          <p:cNvPicPr>
            <a:picLocks noChangeAspect="1"/>
          </p:cNvPicPr>
          <p:nvPr/>
        </p:nvPicPr>
        <p:blipFill>
          <a:blip r:embed="rId2" cstate="print"/>
          <a:stretch>
            <a:fillRect/>
          </a:stretch>
        </p:blipFill>
        <p:spPr>
          <a:xfrm>
            <a:off x="67" y="0"/>
            <a:ext cx="9143933" cy="5294450"/>
          </a:xfrm>
          <a:prstGeom prst="rect">
            <a:avLst/>
          </a:prstGeom>
        </p:spPr>
      </p:pic>
      <p:pic>
        <p:nvPicPr>
          <p:cNvPr id="6" name="Picture 5" descr="550px-Anthro_biomes_legend_v2.jpg"/>
          <p:cNvPicPr>
            <a:picLocks noChangeAspect="1"/>
          </p:cNvPicPr>
          <p:nvPr/>
        </p:nvPicPr>
        <p:blipFill>
          <a:blip r:embed="rId3" cstate="print"/>
          <a:stretch>
            <a:fillRect/>
          </a:stretch>
        </p:blipFill>
        <p:spPr>
          <a:xfrm>
            <a:off x="381000" y="4648200"/>
            <a:ext cx="2857876" cy="20264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robiomese_na.jpg"/>
          <p:cNvPicPr>
            <a:picLocks noChangeAspect="1"/>
          </p:cNvPicPr>
          <p:nvPr/>
        </p:nvPicPr>
        <p:blipFill>
          <a:blip r:embed="rId2" cstate="print"/>
          <a:stretch>
            <a:fillRect/>
          </a:stretch>
        </p:blipFill>
        <p:spPr>
          <a:xfrm>
            <a:off x="609600" y="990600"/>
            <a:ext cx="5003800" cy="4508500"/>
          </a:xfrm>
          <a:prstGeom prst="rect">
            <a:avLst/>
          </a:prstGeom>
        </p:spPr>
      </p:pic>
      <p:pic>
        <p:nvPicPr>
          <p:cNvPr id="3" name="Picture 2" descr="550px-Anthro_biomes_legend_v2.jpg"/>
          <p:cNvPicPr>
            <a:picLocks noChangeAspect="1"/>
          </p:cNvPicPr>
          <p:nvPr/>
        </p:nvPicPr>
        <p:blipFill>
          <a:blip r:embed="rId3" cstate="print"/>
          <a:srcRect t="10417" r="51250" b="70833"/>
          <a:stretch>
            <a:fillRect/>
          </a:stretch>
        </p:blipFill>
        <p:spPr>
          <a:xfrm>
            <a:off x="5791200" y="3657600"/>
            <a:ext cx="2514600" cy="685800"/>
          </a:xfrm>
          <a:prstGeom prst="rect">
            <a:avLst/>
          </a:prstGeom>
          <a:ln>
            <a:solidFill>
              <a:schemeClr val="accent1"/>
            </a:solidFill>
          </a:ln>
        </p:spPr>
      </p:pic>
      <p:pic>
        <p:nvPicPr>
          <p:cNvPr id="4" name="Picture 3" descr="550px-Anthro_biomes_legend_v2.jpg"/>
          <p:cNvPicPr>
            <a:picLocks noChangeAspect="1"/>
          </p:cNvPicPr>
          <p:nvPr/>
        </p:nvPicPr>
        <p:blipFill>
          <a:blip r:embed="rId3" cstate="print"/>
          <a:srcRect l="48611" t="31339" r="2778" b="51033"/>
          <a:stretch>
            <a:fillRect/>
          </a:stretch>
        </p:blipFill>
        <p:spPr>
          <a:xfrm>
            <a:off x="5638800" y="5791200"/>
            <a:ext cx="2667000" cy="685800"/>
          </a:xfrm>
          <a:prstGeom prst="rect">
            <a:avLst/>
          </a:prstGeom>
        </p:spPr>
      </p:pic>
      <p:pic>
        <p:nvPicPr>
          <p:cNvPr id="5" name="Picture 4" descr="550px-Anthro_biomes_legend_v2.jpg"/>
          <p:cNvPicPr>
            <a:picLocks noChangeAspect="1"/>
          </p:cNvPicPr>
          <p:nvPr/>
        </p:nvPicPr>
        <p:blipFill>
          <a:blip r:embed="rId3" cstate="print"/>
          <a:srcRect t="63265" r="49351"/>
          <a:stretch>
            <a:fillRect/>
          </a:stretch>
        </p:blipFill>
        <p:spPr>
          <a:xfrm>
            <a:off x="5638800" y="4343400"/>
            <a:ext cx="2667001" cy="1371600"/>
          </a:xfrm>
          <a:prstGeom prst="rect">
            <a:avLst/>
          </a:prstGeom>
        </p:spPr>
      </p:pic>
      <p:sp>
        <p:nvSpPr>
          <p:cNvPr id="6" name="TextBox 5"/>
          <p:cNvSpPr txBox="1"/>
          <p:nvPr/>
        </p:nvSpPr>
        <p:spPr>
          <a:xfrm>
            <a:off x="685800" y="5638800"/>
            <a:ext cx="4953000" cy="861774"/>
          </a:xfrm>
          <a:prstGeom prst="rect">
            <a:avLst/>
          </a:prstGeom>
          <a:noFill/>
        </p:spPr>
        <p:txBody>
          <a:bodyPr wrap="square" rtlCol="0">
            <a:spAutoFit/>
          </a:bodyPr>
          <a:lstStyle/>
          <a:p>
            <a:r>
              <a:rPr lang="en-US" sz="1000" dirty="0" err="1" smtClean="0">
                <a:hlinkClick r:id="rId4"/>
              </a:rPr>
              <a:t>Erle</a:t>
            </a:r>
            <a:r>
              <a:rPr lang="en-US" sz="1000" dirty="0" smtClean="0">
                <a:hlinkClick r:id="rId4"/>
              </a:rPr>
              <a:t> Ellis</a:t>
            </a:r>
            <a:r>
              <a:rPr lang="en-US" sz="1000" dirty="0" smtClean="0"/>
              <a:t> (Lead Author);</a:t>
            </a:r>
            <a:r>
              <a:rPr lang="en-US" sz="1000" dirty="0" err="1" smtClean="0">
                <a:hlinkClick r:id="rId5"/>
              </a:rPr>
              <a:t>Navin</a:t>
            </a:r>
            <a:r>
              <a:rPr lang="en-US" sz="1000" dirty="0" smtClean="0">
                <a:hlinkClick r:id="rId5"/>
              </a:rPr>
              <a:t> </a:t>
            </a:r>
            <a:r>
              <a:rPr lang="en-US" sz="1000" dirty="0" err="1" smtClean="0">
                <a:hlinkClick r:id="rId5"/>
              </a:rPr>
              <a:t>Ramankutty</a:t>
            </a:r>
            <a:r>
              <a:rPr lang="en-US" sz="1000" dirty="0" smtClean="0"/>
              <a:t> (Contributing Author);</a:t>
            </a:r>
            <a:r>
              <a:rPr lang="en-US" sz="1000" dirty="0" smtClean="0">
                <a:hlinkClick r:id="rId6"/>
              </a:rPr>
              <a:t>Mark McGinley</a:t>
            </a:r>
            <a:r>
              <a:rPr lang="en-US" sz="1000" dirty="0" smtClean="0"/>
              <a:t> (Topic Editor) "Anthropogenic biome maps". In: Encyclopedia of Earth. Eds. Cutler J. Cleveland (Washington, D.C.: Environmental Information Coalition, National Council for Science and the Environment). [First published in the Encyclopedia of Earth January 3, 2008; Last revised Date September 25, 2011; Retrieved February 16, 2012 </a:t>
            </a:r>
            <a:endParaRPr lang="en-US" sz="1000" dirty="0"/>
          </a:p>
        </p:txBody>
      </p:sp>
      <p:sp>
        <p:nvSpPr>
          <p:cNvPr id="7" name="TextBox 6"/>
          <p:cNvSpPr txBox="1"/>
          <p:nvPr/>
        </p:nvSpPr>
        <p:spPr>
          <a:xfrm>
            <a:off x="5943600" y="609600"/>
            <a:ext cx="2514600" cy="2585323"/>
          </a:xfrm>
          <a:prstGeom prst="rect">
            <a:avLst/>
          </a:prstGeom>
          <a:noFill/>
        </p:spPr>
        <p:txBody>
          <a:bodyPr wrap="square" rtlCol="0">
            <a:spAutoFit/>
          </a:bodyPr>
          <a:lstStyle/>
          <a:p>
            <a:r>
              <a:rPr lang="en-US" dirty="0" smtClean="0">
                <a:latin typeface="Times New Roman" pitchFamily="18" charset="0"/>
                <a:cs typeface="Times New Roman" pitchFamily="18" charset="0"/>
              </a:rPr>
              <a:t>How have humans already affected the maple’s range?</a:t>
            </a:r>
          </a:p>
          <a:p>
            <a:r>
              <a:rPr lang="en-US" dirty="0" smtClean="0">
                <a:latin typeface="Times New Roman" pitchFamily="18" charset="0"/>
                <a:cs typeface="Times New Roman" pitchFamily="18" charset="0"/>
              </a:rPr>
              <a:t>How will climate change, warming temperatures, wetter seasons, and more intense storms affect the maple?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1061" y="573911"/>
            <a:ext cx="49530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Have the Monticello Maples </a:t>
            </a:r>
          </a:p>
          <a:p>
            <a:pPr algn="ctr"/>
            <a:r>
              <a:rPr lang="en-US" sz="2800" dirty="0" smtClean="0">
                <a:latin typeface="Times New Roman" pitchFamily="18" charset="0"/>
                <a:cs typeface="Times New Roman" pitchFamily="18" charset="0"/>
              </a:rPr>
              <a:t>Adapted to Southern Climate?</a:t>
            </a:r>
            <a:endParaRPr lang="en-US" sz="2800" dirty="0">
              <a:latin typeface="Times New Roman" pitchFamily="18" charset="0"/>
              <a:cs typeface="Times New Roman" pitchFamily="18" charset="0"/>
            </a:endParaRPr>
          </a:p>
        </p:txBody>
      </p:sp>
      <p:sp>
        <p:nvSpPr>
          <p:cNvPr id="3" name="TextBox 2"/>
          <p:cNvSpPr txBox="1"/>
          <p:nvPr/>
        </p:nvSpPr>
        <p:spPr>
          <a:xfrm>
            <a:off x="685800" y="1981200"/>
            <a:ext cx="2895600" cy="3785652"/>
          </a:xfrm>
          <a:prstGeom prst="rect">
            <a:avLst/>
          </a:prstGeom>
          <a:noFill/>
        </p:spPr>
        <p:txBody>
          <a:bodyPr wrap="square" rtlCol="0">
            <a:spAutoFit/>
          </a:bodyPr>
          <a:lstStyle/>
          <a:p>
            <a:r>
              <a:rPr lang="en-US" sz="2400" dirty="0" smtClean="0">
                <a:latin typeface="Times New Roman" pitchFamily="18" charset="0"/>
                <a:cs typeface="Times New Roman" pitchFamily="18" charset="0"/>
              </a:rPr>
              <a:t>Could maple sap, buds, sugar and phenolic compounds and growth rings in these maples</a:t>
            </a:r>
          </a:p>
          <a:p>
            <a:r>
              <a:rPr lang="en-US" sz="2400" dirty="0" smtClean="0">
                <a:latin typeface="Times New Roman" pitchFamily="18" charset="0"/>
                <a:cs typeface="Times New Roman" pitchFamily="18" charset="0"/>
              </a:rPr>
              <a:t>give us clues as to how New England maples might be adapting to climate change?</a:t>
            </a: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29000" y="1828800"/>
            <a:ext cx="5250736" cy="3938052"/>
          </a:xfrm>
          <a:prstGeom prst="rect">
            <a:avLst/>
          </a:prstGeom>
        </p:spPr>
      </p:pic>
    </p:spTree>
    <p:extLst>
      <p:ext uri="{BB962C8B-B14F-4D97-AF65-F5344CB8AC3E}">
        <p14:creationId xmlns="" xmlns:p14="http://schemas.microsoft.com/office/powerpoint/2010/main" val="1808637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1470025"/>
          </a:xfrm>
        </p:spPr>
        <p:txBody>
          <a:bodyPr/>
          <a:lstStyle/>
          <a:p>
            <a:r>
              <a:rPr lang="en-US" dirty="0" smtClean="0">
                <a:latin typeface="Times New Roman" pitchFamily="18" charset="0"/>
                <a:cs typeface="Times New Roman" pitchFamily="18" charset="0"/>
              </a:rPr>
              <a:t>The Deductive Approach: Framing A Hypothesis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2571750"/>
            <a:ext cx="5486400" cy="4114800"/>
          </a:xfrm>
        </p:spPr>
        <p:txBody>
          <a:bodyPr>
            <a:normAutofit/>
          </a:bodyPr>
          <a:lstStyle/>
          <a:p>
            <a:r>
              <a:rPr lang="en-US" i="1" dirty="0" smtClean="0">
                <a:solidFill>
                  <a:schemeClr val="tx1"/>
                </a:solidFill>
                <a:latin typeface="Times New Roman" pitchFamily="18" charset="0"/>
                <a:cs typeface="Times New Roman" pitchFamily="18" charset="0"/>
              </a:rPr>
              <a:t>Maples at Monticello will display more stress than NH maples.</a:t>
            </a:r>
          </a:p>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Plan Protocols and Methods that will elucidate and test one hypothesis.</a:t>
            </a:r>
          </a:p>
          <a:p>
            <a:endParaRPr lang="en-US"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r="30315"/>
          <a:stretch/>
        </p:blipFill>
        <p:spPr>
          <a:xfrm>
            <a:off x="6019800" y="2514600"/>
            <a:ext cx="2973606" cy="3200400"/>
          </a:xfrm>
          <a:prstGeom prst="rect">
            <a:avLst/>
          </a:prstGeom>
        </p:spPr>
      </p:pic>
    </p:spTree>
    <p:extLst>
      <p:ext uri="{BB962C8B-B14F-4D97-AF65-F5344CB8AC3E}">
        <p14:creationId xmlns="" xmlns:p14="http://schemas.microsoft.com/office/powerpoint/2010/main" val="2127284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latin typeface="Times New Roman" pitchFamily="18" charset="0"/>
                <a:cs typeface="Times New Roman" pitchFamily="18" charset="0"/>
              </a:rPr>
              <a:t>The Inductive Approach</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98360" y="4419600"/>
            <a:ext cx="6400800" cy="1752600"/>
          </a:xfrm>
        </p:spPr>
        <p:txBody>
          <a:bodyPr>
            <a:normAutofit fontScale="92500" lnSpcReduction="20000"/>
          </a:bodyPr>
          <a:lstStyle/>
          <a:p>
            <a:r>
              <a:rPr lang="en-US" dirty="0" smtClean="0">
                <a:solidFill>
                  <a:schemeClr val="tx1"/>
                </a:solidFill>
                <a:latin typeface="Times New Roman" pitchFamily="18" charset="0"/>
                <a:cs typeface="Times New Roman" pitchFamily="18" charset="0"/>
              </a:rPr>
              <a:t>Prepare to be surprised.</a:t>
            </a:r>
          </a:p>
          <a:p>
            <a:r>
              <a:rPr lang="en-US" dirty="0" smtClean="0">
                <a:solidFill>
                  <a:schemeClr val="tx1"/>
                </a:solidFill>
                <a:latin typeface="Times New Roman" pitchFamily="18" charset="0"/>
                <a:cs typeface="Times New Roman" pitchFamily="18" charset="0"/>
              </a:rPr>
              <a:t>Collect Everything</a:t>
            </a:r>
          </a:p>
          <a:p>
            <a:r>
              <a:rPr lang="en-US" dirty="0" smtClean="0">
                <a:solidFill>
                  <a:schemeClr val="tx1"/>
                </a:solidFill>
                <a:latin typeface="Times New Roman" pitchFamily="18" charset="0"/>
                <a:cs typeface="Times New Roman" pitchFamily="18" charset="0"/>
              </a:rPr>
              <a:t>Notice what is there and what is not there.</a:t>
            </a:r>
            <a:endParaRPr lang="en-US"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03316" y="1676400"/>
            <a:ext cx="3406320" cy="2554740"/>
          </a:xfrm>
          <a:prstGeom prst="rect">
            <a:avLst/>
          </a:prstGeom>
        </p:spPr>
      </p:pic>
    </p:spTree>
    <p:extLst>
      <p:ext uri="{BB962C8B-B14F-4D97-AF65-F5344CB8AC3E}">
        <p14:creationId xmlns="" xmlns:p14="http://schemas.microsoft.com/office/powerpoint/2010/main" val="2919103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95600" y="1676400"/>
            <a:ext cx="5562600" cy="4171950"/>
          </a:xfrm>
          <a:prstGeom prst="rect">
            <a:avLst/>
          </a:prstGeom>
        </p:spPr>
      </p:pic>
      <p:sp>
        <p:nvSpPr>
          <p:cNvPr id="3" name="TextBox 2"/>
          <p:cNvSpPr txBox="1"/>
          <p:nvPr/>
        </p:nvSpPr>
        <p:spPr>
          <a:xfrm>
            <a:off x="1676400" y="750332"/>
            <a:ext cx="56388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We cored four trees.</a:t>
            </a:r>
            <a:endParaRPr lang="en-US" sz="3600" dirty="0">
              <a:latin typeface="Times New Roman" pitchFamily="18" charset="0"/>
              <a:cs typeface="Times New Roman" pitchFamily="18" charset="0"/>
            </a:endParaRPr>
          </a:p>
        </p:txBody>
      </p:sp>
      <p:sp>
        <p:nvSpPr>
          <p:cNvPr id="4" name="TextBox 3"/>
          <p:cNvSpPr txBox="1"/>
          <p:nvPr/>
        </p:nvSpPr>
        <p:spPr>
          <a:xfrm>
            <a:off x="533400" y="1676400"/>
            <a:ext cx="2133600" cy="4708981"/>
          </a:xfrm>
          <a:prstGeom prst="rect">
            <a:avLst/>
          </a:prstGeom>
          <a:noFill/>
        </p:spPr>
        <p:txBody>
          <a:bodyPr wrap="square" rtlCol="0">
            <a:spAutoFit/>
          </a:bodyPr>
          <a:lstStyle/>
          <a:p>
            <a:r>
              <a:rPr lang="en-US" sz="2000" dirty="0" smtClean="0">
                <a:latin typeface="Times New Roman" pitchFamily="18" charset="0"/>
                <a:cs typeface="Times New Roman" pitchFamily="18" charset="0"/>
              </a:rPr>
              <a:t>Pat </a:t>
            </a:r>
            <a:r>
              <a:rPr lang="en-US" sz="2000" dirty="0" err="1" smtClean="0">
                <a:latin typeface="Times New Roman" pitchFamily="18" charset="0"/>
                <a:cs typeface="Times New Roman" pitchFamily="18" charset="0"/>
              </a:rPr>
              <a:t>Brodowski</a:t>
            </a:r>
            <a:r>
              <a:rPr lang="en-US" sz="2000" dirty="0" smtClean="0">
                <a:latin typeface="Times New Roman" pitchFamily="18" charset="0"/>
                <a:cs typeface="Times New Roman" pitchFamily="18" charset="0"/>
              </a:rPr>
              <a:t>, a Monticello gardener and Dr. Barrett Rock of UNH, core a maple.</a:t>
            </a:r>
          </a:p>
          <a:p>
            <a:r>
              <a:rPr lang="en-US" sz="2000" dirty="0" smtClean="0">
                <a:latin typeface="Times New Roman" pitchFamily="18" charset="0"/>
                <a:cs typeface="Times New Roman" pitchFamily="18" charset="0"/>
              </a:rPr>
              <a:t>Wood growth, stable isotopes, biochemistry, morphology of wood cells all may give clues about the health and history of these trees.</a:t>
            </a: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9517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UNH Forest Watch researchers visited Monticello in February 2012 to visit the Jefferson sugar maples.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971800" y="2590800"/>
            <a:ext cx="3200400" cy="2716530"/>
          </a:xfrm>
        </p:spPr>
        <p:txBody>
          <a:bodyPr>
            <a:normAutofit/>
          </a:bodyPr>
          <a:lstStyle/>
          <a:p>
            <a:pPr algn="l"/>
            <a:r>
              <a:rPr lang="en-US" sz="2400" dirty="0" smtClean="0">
                <a:solidFill>
                  <a:schemeClr val="tx1"/>
                </a:solidFill>
                <a:latin typeface="Times New Roman" pitchFamily="18" charset="0"/>
                <a:cs typeface="Times New Roman" pitchFamily="18" charset="0"/>
              </a:rPr>
              <a:t>We hypothesized that the Monticello maples might give us some insight into how New Hampshire’s sugar maples will respond to climate change.</a:t>
            </a:r>
          </a:p>
          <a:p>
            <a:endParaRPr lang="en-US"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579392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90800" y="1752600"/>
            <a:ext cx="6019800" cy="4514850"/>
          </a:xfrm>
          <a:prstGeom prst="rect">
            <a:avLst/>
          </a:prstGeom>
        </p:spPr>
      </p:pic>
      <p:sp>
        <p:nvSpPr>
          <p:cNvPr id="3" name="TextBox 2"/>
          <p:cNvSpPr txBox="1"/>
          <p:nvPr/>
        </p:nvSpPr>
        <p:spPr>
          <a:xfrm>
            <a:off x="1905000" y="381000"/>
            <a:ext cx="55626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We measured diameter at breast height and height of seven trees.</a:t>
            </a:r>
            <a:endParaRPr lang="en-US" sz="3200" dirty="0">
              <a:latin typeface="Times New Roman" pitchFamily="18" charset="0"/>
              <a:cs typeface="Times New Roman" pitchFamily="18" charset="0"/>
            </a:endParaRPr>
          </a:p>
        </p:txBody>
      </p:sp>
      <p:sp>
        <p:nvSpPr>
          <p:cNvPr id="4" name="TextBox 3"/>
          <p:cNvSpPr txBox="1"/>
          <p:nvPr/>
        </p:nvSpPr>
        <p:spPr>
          <a:xfrm>
            <a:off x="609600" y="1828800"/>
            <a:ext cx="1752600" cy="3693319"/>
          </a:xfrm>
          <a:prstGeom prst="rect">
            <a:avLst/>
          </a:prstGeom>
          <a:noFill/>
        </p:spPr>
        <p:txBody>
          <a:bodyPr wrap="square" rtlCol="0">
            <a:spAutoFit/>
          </a:bodyPr>
          <a:lstStyle/>
          <a:p>
            <a:r>
              <a:rPr lang="en-US" dirty="0" smtClean="0">
                <a:latin typeface="Times New Roman" pitchFamily="18" charset="0"/>
                <a:cs typeface="Times New Roman" pitchFamily="18" charset="0"/>
              </a:rPr>
              <a:t>Is their growth as vigorous, less so or more so, than NH trees’?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Do they respond to warming temperatures and changes in rainfall in the same way that NH trees have responded?</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72580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2052033"/>
            <a:ext cx="5943600" cy="4457700"/>
          </a:xfrm>
          <a:prstGeom prst="rect">
            <a:avLst/>
          </a:prstGeom>
          <a:ln w="15875">
            <a:solidFill>
              <a:schemeClr val="tx1"/>
            </a:solidFill>
          </a:ln>
        </p:spPr>
      </p:pic>
      <p:sp>
        <p:nvSpPr>
          <p:cNvPr id="3" name="TextBox 2"/>
          <p:cNvSpPr txBox="1"/>
          <p:nvPr/>
        </p:nvSpPr>
        <p:spPr>
          <a:xfrm>
            <a:off x="647700" y="533400"/>
            <a:ext cx="63246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We collected branches and discovered seeds on some.</a:t>
            </a:r>
            <a:endParaRPr lang="en-US" sz="36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l="45191" t="54852" r="35316" b="13756"/>
          <a:stretch/>
        </p:blipFill>
        <p:spPr>
          <a:xfrm>
            <a:off x="6781800" y="361918"/>
            <a:ext cx="1782501" cy="2152891"/>
          </a:xfrm>
          <a:prstGeom prst="rect">
            <a:avLst/>
          </a:prstGeom>
          <a:ln w="19050">
            <a:solidFill>
              <a:schemeClr val="tx1"/>
            </a:solidFill>
          </a:ln>
        </p:spPr>
      </p:pic>
    </p:spTree>
    <p:extLst>
      <p:ext uri="{BB962C8B-B14F-4D97-AF65-F5344CB8AC3E}">
        <p14:creationId xmlns="" xmlns:p14="http://schemas.microsoft.com/office/powerpoint/2010/main" val="3943814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1800" y="1752600"/>
            <a:ext cx="5867400" cy="4400550"/>
          </a:xfrm>
          <a:prstGeom prst="rect">
            <a:avLst/>
          </a:prstGeom>
        </p:spPr>
      </p:pic>
      <p:sp>
        <p:nvSpPr>
          <p:cNvPr id="3" name="TextBox 2"/>
          <p:cNvSpPr txBox="1"/>
          <p:nvPr/>
        </p:nvSpPr>
        <p:spPr>
          <a:xfrm>
            <a:off x="1981200" y="457200"/>
            <a:ext cx="54102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We extracted sap from seven branches from seven trees.</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11013" t="2701" r="3333" b="10277"/>
          <a:stretch/>
        </p:blipFill>
        <p:spPr>
          <a:xfrm rot="5400000">
            <a:off x="167427" y="2042373"/>
            <a:ext cx="3075096" cy="2343151"/>
          </a:xfrm>
          <a:prstGeom prst="rect">
            <a:avLst/>
          </a:prstGeom>
        </p:spPr>
      </p:pic>
      <p:sp>
        <p:nvSpPr>
          <p:cNvPr id="5" name="TextBox 4"/>
          <p:cNvSpPr txBox="1"/>
          <p:nvPr/>
        </p:nvSpPr>
        <p:spPr>
          <a:xfrm>
            <a:off x="533400" y="4953000"/>
            <a:ext cx="23622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Pat and Martha Carlson, Forest Watch coordinator prepare a branch for sap extraction.</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526494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28800" y="1981200"/>
            <a:ext cx="5334000" cy="4000500"/>
          </a:xfrm>
          <a:prstGeom prst="rect">
            <a:avLst/>
          </a:prstGeom>
        </p:spPr>
      </p:pic>
      <p:sp>
        <p:nvSpPr>
          <p:cNvPr id="3" name="TextBox 2"/>
          <p:cNvSpPr txBox="1"/>
          <p:nvPr/>
        </p:nvSpPr>
        <p:spPr>
          <a:xfrm>
            <a:off x="1447800" y="457200"/>
            <a:ext cx="62484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A Vacuum Pump Pulled Sap from Each Branch.</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02281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7800" y="1752600"/>
            <a:ext cx="6324600" cy="4743450"/>
          </a:xfrm>
          <a:prstGeom prst="rect">
            <a:avLst/>
          </a:prstGeom>
        </p:spPr>
      </p:pic>
      <p:sp>
        <p:nvSpPr>
          <p:cNvPr id="3" name="TextBox 2"/>
          <p:cNvSpPr txBox="1"/>
          <p:nvPr/>
        </p:nvSpPr>
        <p:spPr>
          <a:xfrm>
            <a:off x="1447800" y="457200"/>
            <a:ext cx="60198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From Top Twigs to Last Stub, Each Cut Produced More Sap</a:t>
            </a:r>
            <a:r>
              <a:rPr lang="en-US" dirty="0" smtClean="0"/>
              <a:t>.</a:t>
            </a:r>
            <a:endParaRPr lang="en-US" dirty="0"/>
          </a:p>
        </p:txBody>
      </p:sp>
    </p:spTree>
    <p:extLst>
      <p:ext uri="{BB962C8B-B14F-4D97-AF65-F5344CB8AC3E}">
        <p14:creationId xmlns="" xmlns:p14="http://schemas.microsoft.com/office/powerpoint/2010/main" val="2493517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7800" y="1765995"/>
            <a:ext cx="6400800" cy="4800600"/>
          </a:xfrm>
          <a:prstGeom prst="rect">
            <a:avLst/>
          </a:prstGeom>
        </p:spPr>
      </p:pic>
      <p:sp>
        <p:nvSpPr>
          <p:cNvPr id="3" name="TextBox 2"/>
          <p:cNvSpPr txBox="1"/>
          <p:nvPr/>
        </p:nvSpPr>
        <p:spPr>
          <a:xfrm>
            <a:off x="1752600" y="381000"/>
            <a:ext cx="57912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A few milliliters of sap will be tested for total phenolics and 10 individual phenolics—protective anti-oxidants.</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9089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1470025"/>
          </a:xfrm>
        </p:spPr>
        <p:txBody>
          <a:bodyPr/>
          <a:lstStyle/>
          <a:p>
            <a:r>
              <a:rPr lang="en-US" dirty="0" smtClean="0">
                <a:latin typeface="Times New Roman" pitchFamily="18" charset="0"/>
                <a:cs typeface="Times New Roman" pitchFamily="18" charset="0"/>
              </a:rPr>
              <a:t>Analysis Begins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5029200" y="1981200"/>
            <a:ext cx="3962400" cy="2362200"/>
          </a:xfrm>
        </p:spPr>
        <p:txBody>
          <a:bodyPr>
            <a:noAutofit/>
          </a:bodyPr>
          <a:lstStyle/>
          <a:p>
            <a:r>
              <a:rPr lang="en-US" sz="1400" dirty="0" smtClean="0">
                <a:solidFill>
                  <a:schemeClr val="tx1"/>
                </a:solidFill>
                <a:latin typeface="Times New Roman" pitchFamily="18" charset="0"/>
                <a:cs typeface="Times New Roman" pitchFamily="18" charset="0"/>
              </a:rPr>
              <a:t>Normally, maples put high priority on excellent buds. Even stressed trees produce 75% excellent buds. The rest were dead or damaged.</a:t>
            </a:r>
          </a:p>
          <a:p>
            <a:r>
              <a:rPr lang="en-US" sz="1400" dirty="0" smtClean="0">
                <a:solidFill>
                  <a:schemeClr val="tx1"/>
                </a:solidFill>
                <a:latin typeface="Times New Roman" pitchFamily="18" charset="0"/>
                <a:cs typeface="Times New Roman" pitchFamily="18" charset="0"/>
              </a:rPr>
              <a:t>In 2011, maples in NH were stressed by flowering and seed making, a reproductive necessity.</a:t>
            </a:r>
          </a:p>
          <a:p>
            <a:endParaRPr lang="en-US" sz="1400" dirty="0" smtClean="0">
              <a:solidFill>
                <a:schemeClr val="tx1"/>
              </a:solidFill>
              <a:latin typeface="Times New Roman" pitchFamily="18" charset="0"/>
              <a:cs typeface="Times New Roman" pitchFamily="18" charset="0"/>
            </a:endParaRPr>
          </a:p>
          <a:p>
            <a:r>
              <a:rPr lang="en-US" sz="1400" dirty="0" smtClean="0">
                <a:solidFill>
                  <a:schemeClr val="tx1"/>
                </a:solidFill>
                <a:latin typeface="Times New Roman" pitchFamily="18" charset="0"/>
                <a:cs typeface="Times New Roman" pitchFamily="18" charset="0"/>
              </a:rPr>
              <a:t>This year, NH trees produced few excellent buds. But the number of dead or deformed buds was not much more than 25%. Most buds were small lateral (side) buds. Although they are small, these will produce a full crop of leaves in Spring 2012.</a:t>
            </a:r>
            <a:endParaRPr lang="en-US" sz="1400" dirty="0">
              <a:solidFill>
                <a:schemeClr val="tx1"/>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1800" y="381000"/>
            <a:ext cx="1981200" cy="1485900"/>
          </a:xfrm>
          <a:prstGeom prst="rect">
            <a:avLst/>
          </a:prstGeom>
        </p:spPr>
      </p:pic>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8244" t="13202" r="7412"/>
          <a:stretch/>
        </p:blipFill>
        <p:spPr>
          <a:xfrm rot="5400000">
            <a:off x="111900" y="2194837"/>
            <a:ext cx="5034481" cy="3885717"/>
          </a:xfrm>
          <a:prstGeom prst="rect">
            <a:avLst/>
          </a:prstGeom>
        </p:spPr>
      </p:pic>
      <p:pic>
        <p:nvPicPr>
          <p:cNvPr id="4" name="Picture 3"/>
          <p:cNvPicPr>
            <a:picLocks noChangeAspect="1"/>
          </p:cNvPicPr>
          <p:nvPr/>
        </p:nvPicPr>
        <p:blipFill rotWithShape="1">
          <a:blip r:embed="rId4" cstate="print">
            <a:extLst>
              <a:ext uri="{BEBA8EAE-BF5A-486C-A8C5-ECC9F3942E4B}">
                <a14:imgProps xmlns="" xmlns:a14="http://schemas.microsoft.com/office/drawing/2010/main">
                  <a14:imgLayer r:embed="rId5">
                    <a14:imgEffect>
                      <a14:brightnessContrast bright="40000"/>
                    </a14:imgEffect>
                  </a14:imgLayer>
                </a14:imgProps>
              </a:ext>
              <a:ext uri="{28A0092B-C50C-407E-A947-70E740481C1C}">
                <a14:useLocalDpi xmlns="" xmlns:a14="http://schemas.microsoft.com/office/drawing/2010/main" val="0"/>
              </a:ext>
            </a:extLst>
          </a:blip>
          <a:srcRect l="25190" t="27222" r="22785" b="20169"/>
          <a:stretch/>
        </p:blipFill>
        <p:spPr>
          <a:xfrm>
            <a:off x="5562600" y="4518925"/>
            <a:ext cx="2863474" cy="2171700"/>
          </a:xfrm>
          <a:prstGeom prst="rect">
            <a:avLst/>
          </a:prstGeom>
          <a:ln>
            <a:solidFill>
              <a:schemeClr val="accent1"/>
            </a:solidFill>
          </a:ln>
        </p:spPr>
      </p:pic>
    </p:spTree>
    <p:extLst>
      <p:ext uri="{BB962C8B-B14F-4D97-AF65-F5344CB8AC3E}">
        <p14:creationId xmlns="" xmlns:p14="http://schemas.microsoft.com/office/powerpoint/2010/main" val="3380923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7772400" cy="1470025"/>
          </a:xfrm>
        </p:spPr>
        <p:txBody>
          <a:bodyPr/>
          <a:lstStyle/>
          <a:p>
            <a:r>
              <a:rPr lang="en-US" dirty="0" smtClean="0">
                <a:latin typeface="Times New Roman" pitchFamily="18" charset="0"/>
                <a:cs typeface="Times New Roman" pitchFamily="18" charset="0"/>
              </a:rPr>
              <a:t>Are Monticello’s Buds in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Poorer Condition?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53974" y="457200"/>
            <a:ext cx="2057400" cy="154305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2766349"/>
            <a:ext cx="5352080" cy="2057400"/>
          </a:xfrm>
          <a:prstGeom prst="rect">
            <a:avLst/>
          </a:prstGeom>
          <a:noFill/>
          <a:ln w="317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2908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dirty="0" smtClean="0">
                <a:latin typeface="Times New Roman" pitchFamily="18" charset="0"/>
                <a:cs typeface="Times New Roman" pitchFamily="18" charset="0"/>
              </a:rPr>
              <a:t>Are Monticello Trees Just as Healthy?</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2667000"/>
            <a:ext cx="2590800" cy="3352800"/>
          </a:xfrm>
        </p:spPr>
        <p:txBody>
          <a:bodyPr>
            <a:normAutofit fontScale="92500" lnSpcReduction="20000"/>
          </a:bodyPr>
          <a:lstStyle/>
          <a:p>
            <a:r>
              <a:rPr lang="en-US" dirty="0" smtClean="0">
                <a:solidFill>
                  <a:schemeClr val="tx1"/>
                </a:solidFill>
                <a:latin typeface="Times New Roman" pitchFamily="18" charset="0"/>
                <a:cs typeface="Times New Roman" pitchFamily="18" charset="0"/>
              </a:rPr>
              <a:t>Sap sugar in Monticello trees appears to be very similar to NH trees’ sap sugar at this time of year.</a:t>
            </a:r>
            <a:endParaRPr lang="en-US"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9338" y="2487613"/>
            <a:ext cx="3192462" cy="3068683"/>
          </a:xfrm>
          <a:prstGeom prst="rect">
            <a:avLst/>
          </a:prstGeom>
          <a:solidFill>
            <a:schemeClr val="accent5">
              <a:lumMod val="20000"/>
              <a:lumOff val="80000"/>
            </a:schemeClr>
          </a:solidFill>
          <a:ln>
            <a:solidFill>
              <a:schemeClr val="tx1"/>
            </a:solidFill>
          </a:ln>
          <a:effectLst/>
        </p:spPr>
      </p:pic>
    </p:spTree>
    <p:extLst>
      <p:ext uri="{BB962C8B-B14F-4D97-AF65-F5344CB8AC3E}">
        <p14:creationId xmlns="" xmlns:p14="http://schemas.microsoft.com/office/powerpoint/2010/main" val="3269621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normAutofit/>
          </a:bodyPr>
          <a:lstStyle/>
          <a:p>
            <a:r>
              <a:rPr lang="en-US" sz="3600" dirty="0" smtClean="0">
                <a:latin typeface="Times New Roman" pitchFamily="18" charset="0"/>
                <a:cs typeface="Times New Roman" pitchFamily="18" charset="0"/>
              </a:rPr>
              <a:t>Will the Seeds be viable?</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pic>
        <p:nvPicPr>
          <p:cNvPr id="4" name="Picture 3" descr="DSC08833.JPG"/>
          <p:cNvPicPr>
            <a:picLocks noChangeAspect="1"/>
          </p:cNvPicPr>
          <p:nvPr/>
        </p:nvPicPr>
        <p:blipFill>
          <a:blip r:embed="rId2" cstate="print"/>
          <a:srcRect l="39166" t="20000" r="22500" b="25556"/>
          <a:stretch>
            <a:fillRect/>
          </a:stretch>
        </p:blipFill>
        <p:spPr>
          <a:xfrm>
            <a:off x="533400" y="2286000"/>
            <a:ext cx="3505200" cy="3733800"/>
          </a:xfrm>
          <a:prstGeom prst="rect">
            <a:avLst/>
          </a:prstGeom>
        </p:spPr>
      </p:pic>
      <p:pic>
        <p:nvPicPr>
          <p:cNvPr id="5" name="Picture 4" descr="DSC08836.JPG"/>
          <p:cNvPicPr>
            <a:picLocks noChangeAspect="1"/>
          </p:cNvPicPr>
          <p:nvPr/>
        </p:nvPicPr>
        <p:blipFill>
          <a:blip r:embed="rId3" cstate="print"/>
          <a:srcRect l="11667" t="14444" r="23333" b="7778"/>
          <a:stretch>
            <a:fillRect/>
          </a:stretch>
        </p:blipFill>
        <p:spPr>
          <a:xfrm>
            <a:off x="4343400" y="2362200"/>
            <a:ext cx="3990703" cy="3581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317"/>
            <a:ext cx="7772400" cy="1470025"/>
          </a:xfrm>
        </p:spPr>
        <p:txBody>
          <a:bodyPr/>
          <a:lstStyle/>
          <a:p>
            <a:r>
              <a:rPr lang="en-US" dirty="0" smtClean="0">
                <a:latin typeface="Times New Roman" pitchFamily="18" charset="0"/>
                <a:cs typeface="Times New Roman" pitchFamily="18" charset="0"/>
              </a:rPr>
              <a:t>Jefferson, the Scientist</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048000" y="2286000"/>
            <a:ext cx="5410200" cy="4419600"/>
          </a:xfrm>
        </p:spPr>
        <p:txBody>
          <a:bodyPr>
            <a:noAutofit/>
          </a:bodyPr>
          <a:lstStyle/>
          <a:p>
            <a:r>
              <a:rPr lang="en-US" sz="2400" dirty="0" smtClean="0">
                <a:solidFill>
                  <a:schemeClr val="tx1"/>
                </a:solidFill>
                <a:latin typeface="Times New Roman" pitchFamily="18" charset="0"/>
                <a:cs typeface="Times New Roman" pitchFamily="18" charset="0"/>
              </a:rPr>
              <a:t>Thomas Jefferson tested 300 varieties of 70 species of vegetables, 1031 fruit trees, 24 varieties of grapes, and 130 species of trees.</a:t>
            </a:r>
          </a:p>
          <a:p>
            <a:endParaRPr lang="en-US" sz="2400" dirty="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"I </a:t>
            </a:r>
            <a:r>
              <a:rPr lang="en-US" sz="2400" dirty="0">
                <a:solidFill>
                  <a:schemeClr val="tx1"/>
                </a:solidFill>
                <a:latin typeface="Times New Roman" pitchFamily="18" charset="0"/>
                <a:cs typeface="Times New Roman" pitchFamily="18" charset="0"/>
              </a:rPr>
              <a:t>am curious to select one or two of the best species or variety of every garden vegetable, and to reject all others from the garden to avoid the dangers of mixing or </a:t>
            </a:r>
            <a:r>
              <a:rPr lang="en-US" sz="2400" dirty="0" smtClean="0">
                <a:solidFill>
                  <a:schemeClr val="tx1"/>
                </a:solidFill>
                <a:latin typeface="Times New Roman" pitchFamily="18" charset="0"/>
                <a:cs typeface="Times New Roman" pitchFamily="18" charset="0"/>
              </a:rPr>
              <a:t>degeneracy,“ he wrote</a:t>
            </a:r>
            <a:endParaRPr lang="en-US" sz="24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799" y="1811342"/>
            <a:ext cx="2480407" cy="2151058"/>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400" y="4191000"/>
            <a:ext cx="2934761" cy="1956507"/>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8000" y="381000"/>
            <a:ext cx="1600200" cy="1828800"/>
          </a:xfrm>
          <a:prstGeom prst="rect">
            <a:avLst/>
          </a:prstGeom>
        </p:spPr>
      </p:pic>
      <p:sp>
        <p:nvSpPr>
          <p:cNvPr id="7" name="TextBox 6"/>
          <p:cNvSpPr txBox="1"/>
          <p:nvPr/>
        </p:nvSpPr>
        <p:spPr>
          <a:xfrm>
            <a:off x="152400" y="6147507"/>
            <a:ext cx="3048000" cy="523220"/>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Brown Dutch (top) and tennis ball lettuces.</a:t>
            </a:r>
            <a:endParaRPr lang="en-US" sz="14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841721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8257.JPG"/>
          <p:cNvPicPr>
            <a:picLocks noChangeAspect="1"/>
          </p:cNvPicPr>
          <p:nvPr/>
        </p:nvPicPr>
        <p:blipFill>
          <a:blip r:embed="rId2" cstate="print"/>
          <a:srcRect l="31667" t="15555" r="19167" b="8889"/>
          <a:stretch>
            <a:fillRect/>
          </a:stretch>
        </p:blipFill>
        <p:spPr>
          <a:xfrm>
            <a:off x="457200" y="914400"/>
            <a:ext cx="2181785" cy="2514600"/>
          </a:xfrm>
          <a:prstGeom prst="rect">
            <a:avLst/>
          </a:prstGeom>
        </p:spPr>
      </p:pic>
      <p:pic>
        <p:nvPicPr>
          <p:cNvPr id="3" name="Picture 2" descr="DSC08260.JPG"/>
          <p:cNvPicPr>
            <a:picLocks noChangeAspect="1"/>
          </p:cNvPicPr>
          <p:nvPr/>
        </p:nvPicPr>
        <p:blipFill>
          <a:blip r:embed="rId3" cstate="print"/>
          <a:srcRect l="24167" t="8889"/>
          <a:stretch>
            <a:fillRect/>
          </a:stretch>
        </p:blipFill>
        <p:spPr>
          <a:xfrm>
            <a:off x="2743200" y="609600"/>
            <a:ext cx="4419600" cy="3982497"/>
          </a:xfrm>
          <a:prstGeom prst="rect">
            <a:avLst/>
          </a:prstGeom>
        </p:spPr>
      </p:pic>
      <p:pic>
        <p:nvPicPr>
          <p:cNvPr id="4" name="Picture 3" descr="DSC08266.JPG"/>
          <p:cNvPicPr>
            <a:picLocks noChangeAspect="1"/>
          </p:cNvPicPr>
          <p:nvPr/>
        </p:nvPicPr>
        <p:blipFill>
          <a:blip r:embed="rId4" cstate="print"/>
          <a:stretch>
            <a:fillRect/>
          </a:stretch>
        </p:blipFill>
        <p:spPr>
          <a:xfrm>
            <a:off x="5257800" y="4267200"/>
            <a:ext cx="2971800" cy="2228850"/>
          </a:xfrm>
          <a:prstGeom prst="rect">
            <a:avLst/>
          </a:prstGeom>
        </p:spPr>
      </p:pic>
      <p:sp>
        <p:nvSpPr>
          <p:cNvPr id="5" name="TextBox 4"/>
          <p:cNvSpPr txBox="1"/>
          <p:nvPr/>
        </p:nvSpPr>
        <p:spPr>
          <a:xfrm>
            <a:off x="838200" y="4800600"/>
            <a:ext cx="3733800"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Healthy NH seeds were green last fall, not brown. Are they brown now? Or still green?</a:t>
            </a:r>
            <a:endParaRPr 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33400"/>
            <a:ext cx="7047122" cy="5078313"/>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“If we knew what we were doing, </a:t>
            </a:r>
          </a:p>
          <a:p>
            <a:pPr algn="ctr"/>
            <a:r>
              <a:rPr lang="en-US" sz="3600" dirty="0" smtClean="0">
                <a:latin typeface="Times New Roman" pitchFamily="18" charset="0"/>
                <a:cs typeface="Times New Roman" pitchFamily="18" charset="0"/>
              </a:rPr>
              <a:t>it wouldn’t be science.”</a:t>
            </a:r>
          </a:p>
          <a:p>
            <a:pPr algn="ctr"/>
            <a:endParaRPr lang="en-US" sz="3600" dirty="0" smtClean="0">
              <a:latin typeface="Times New Roman" pitchFamily="18" charset="0"/>
              <a:cs typeface="Times New Roman" pitchFamily="18" charset="0"/>
            </a:endParaRPr>
          </a:p>
          <a:p>
            <a:pPr algn="ctr"/>
            <a:endParaRPr lang="en-US" sz="3600" dirty="0" smtClean="0">
              <a:latin typeface="Times New Roman" pitchFamily="18" charset="0"/>
              <a:cs typeface="Times New Roman" pitchFamily="18" charset="0"/>
            </a:endParaRPr>
          </a:p>
          <a:p>
            <a:pPr algn="ctr"/>
            <a:r>
              <a:rPr lang="en-US" sz="3600" i="1" dirty="0" smtClean="0">
                <a:latin typeface="Times New Roman" pitchFamily="18" charset="0"/>
                <a:cs typeface="Times New Roman" pitchFamily="18" charset="0"/>
              </a:rPr>
              <a:t>"</a:t>
            </a:r>
            <a:r>
              <a:rPr lang="en-US" sz="3600" b="1" i="1" dirty="0" smtClean="0">
                <a:latin typeface="Times New Roman" pitchFamily="18" charset="0"/>
                <a:cs typeface="Times New Roman" pitchFamily="18" charset="0"/>
              </a:rPr>
              <a:t>Forests are the lungs of our </a:t>
            </a:r>
            <a:br>
              <a:rPr lang="en-US" sz="3600" b="1" i="1" dirty="0" smtClean="0">
                <a:latin typeface="Times New Roman" pitchFamily="18" charset="0"/>
                <a:cs typeface="Times New Roman" pitchFamily="18" charset="0"/>
              </a:rPr>
            </a:br>
            <a:r>
              <a:rPr lang="en-US" sz="3600" b="1" i="1" dirty="0" smtClean="0">
                <a:latin typeface="Times New Roman" pitchFamily="18" charset="0"/>
                <a:cs typeface="Times New Roman" pitchFamily="18" charset="0"/>
              </a:rPr>
              <a:t>land,</a:t>
            </a:r>
          </a:p>
          <a:p>
            <a:pPr algn="ctr"/>
            <a:r>
              <a:rPr lang="en-US" sz="3600" b="1" i="1" dirty="0" smtClean="0">
                <a:latin typeface="Times New Roman" pitchFamily="18" charset="0"/>
                <a:cs typeface="Times New Roman" pitchFamily="18" charset="0"/>
              </a:rPr>
              <a:t> purifying the air and </a:t>
            </a:r>
          </a:p>
          <a:p>
            <a:pPr algn="ctr"/>
            <a:r>
              <a:rPr lang="en-US" sz="3600" b="1" i="1" dirty="0" smtClean="0">
                <a:latin typeface="Times New Roman" pitchFamily="18" charset="0"/>
                <a:cs typeface="Times New Roman" pitchFamily="18" charset="0"/>
              </a:rPr>
              <a:t>giving fresh strength to our people.</a:t>
            </a:r>
            <a:r>
              <a:rPr lang="en-US" sz="3600" i="1" dirty="0" smtClean="0">
                <a:latin typeface="Times New Roman" pitchFamily="18" charset="0"/>
                <a:cs typeface="Times New Roman" pitchFamily="18" charset="0"/>
              </a:rPr>
              <a:t>"</a:t>
            </a:r>
            <a:br>
              <a:rPr lang="en-US" sz="3600"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-Franklin Delano Roosevelt</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3621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latin typeface="Times New Roman" pitchFamily="18" charset="0"/>
                <a:cs typeface="Times New Roman" pitchFamily="18" charset="0"/>
              </a:rPr>
              <a:t>Sustaining A Young Nation</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76225" y="2057400"/>
            <a:ext cx="4524375" cy="3962400"/>
          </a:xfrm>
        </p:spPr>
        <p:txBody>
          <a:bodyPr>
            <a:normAutofit fontScale="70000" lnSpcReduction="20000"/>
          </a:bodyPr>
          <a:lstStyle/>
          <a:p>
            <a:r>
              <a:rPr lang="en-US" sz="3800" dirty="0">
                <a:solidFill>
                  <a:schemeClr val="tx1"/>
                </a:solidFill>
                <a:latin typeface="Times New Roman" pitchFamily="18" charset="0"/>
                <a:cs typeface="Times New Roman" pitchFamily="18" charset="0"/>
              </a:rPr>
              <a:t> </a:t>
            </a:r>
            <a:r>
              <a:rPr lang="en-US" sz="3800" dirty="0" smtClean="0">
                <a:solidFill>
                  <a:schemeClr val="tx1"/>
                </a:solidFill>
                <a:latin typeface="Times New Roman" pitchFamily="18" charset="0"/>
                <a:cs typeface="Times New Roman" pitchFamily="18" charset="0"/>
              </a:rPr>
              <a:t>“There </a:t>
            </a:r>
            <a:r>
              <a:rPr lang="en-US" sz="3800" dirty="0">
                <a:solidFill>
                  <a:schemeClr val="tx1"/>
                </a:solidFill>
                <a:latin typeface="Times New Roman" pitchFamily="18" charset="0"/>
                <a:cs typeface="Times New Roman" pitchFamily="18" charset="0"/>
              </a:rPr>
              <a:t>is no doubt but that were there hands enough in the Sugar-maple country, there are trees enough not only to supply the U.S. but to carry a great deal to Europe and undersell that of the cane. </a:t>
            </a:r>
            <a:endParaRPr lang="en-US" sz="3800" dirty="0" smtClean="0">
              <a:solidFill>
                <a:schemeClr val="tx1"/>
              </a:solidFill>
              <a:latin typeface="Times New Roman" pitchFamily="18" charset="0"/>
              <a:cs typeface="Times New Roman" pitchFamily="18" charset="0"/>
            </a:endParaRPr>
          </a:p>
          <a:p>
            <a:r>
              <a:rPr lang="en-US" sz="3800" dirty="0" smtClean="0">
                <a:solidFill>
                  <a:schemeClr val="tx1"/>
                </a:solidFill>
                <a:latin typeface="Times New Roman" pitchFamily="18" charset="0"/>
                <a:cs typeface="Times New Roman" pitchFamily="18" charset="0"/>
              </a:rPr>
              <a:t>The </a:t>
            </a:r>
            <a:r>
              <a:rPr lang="en-US" sz="3800" dirty="0">
                <a:solidFill>
                  <a:schemeClr val="tx1"/>
                </a:solidFill>
                <a:latin typeface="Times New Roman" pitchFamily="18" charset="0"/>
                <a:cs typeface="Times New Roman" pitchFamily="18" charset="0"/>
              </a:rPr>
              <a:t>public attention is very much excited towards it, and the high price of W. India sugars will draw these forth</a:t>
            </a:r>
            <a:r>
              <a:rPr lang="en-US" sz="3800" dirty="0" smtClean="0">
                <a:solidFill>
                  <a:schemeClr val="tx1"/>
                </a:solidFill>
                <a:latin typeface="Times New Roman" pitchFamily="18" charset="0"/>
                <a:cs typeface="Times New Roman" pitchFamily="18" charset="0"/>
              </a:rPr>
              <a:t>.”</a:t>
            </a:r>
            <a:endParaRPr lang="en-US" dirty="0">
              <a:solidFill>
                <a:schemeClr val="tx1"/>
              </a:solidFill>
            </a:endParaRPr>
          </a:p>
        </p:txBody>
      </p:sp>
      <p:pic>
        <p:nvPicPr>
          <p:cNvPr id="4" name="Picture 3" descr="http://www.masshist.org/thomasjeffersonpapers/garden/image/lg/garden_29_lg.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1371600"/>
            <a:ext cx="3886200" cy="5181600"/>
          </a:xfrm>
          <a:prstGeom prst="rect">
            <a:avLst/>
          </a:prstGeom>
          <a:noFill/>
          <a:ln>
            <a:noFill/>
          </a:ln>
        </p:spPr>
      </p:pic>
    </p:spTree>
    <p:extLst>
      <p:ext uri="{BB962C8B-B14F-4D97-AF65-F5344CB8AC3E}">
        <p14:creationId xmlns="" xmlns:p14="http://schemas.microsoft.com/office/powerpoint/2010/main" val="37616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rmAutofit/>
          </a:bodyPr>
          <a:lstStyle/>
          <a:p>
            <a:r>
              <a:rPr lang="en-US" dirty="0" smtClean="0">
                <a:latin typeface="Times New Roman" pitchFamily="18" charset="0"/>
                <a:cs typeface="Times New Roman" pitchFamily="18" charset="0"/>
              </a:rPr>
              <a:t>Subject to British Markets</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0" y="2209800"/>
            <a:ext cx="4799135" cy="3327400"/>
          </a:xfrm>
          <a:prstGeom prst="rect">
            <a:avLst/>
          </a:prstGeom>
        </p:spPr>
      </p:pic>
      <p:sp>
        <p:nvSpPr>
          <p:cNvPr id="3" name="TextBox 2"/>
          <p:cNvSpPr txBox="1"/>
          <p:nvPr/>
        </p:nvSpPr>
        <p:spPr>
          <a:xfrm>
            <a:off x="228600" y="2057400"/>
            <a:ext cx="3581400" cy="4524315"/>
          </a:xfrm>
          <a:prstGeom prst="rect">
            <a:avLst/>
          </a:prstGeom>
          <a:noFill/>
        </p:spPr>
        <p:txBody>
          <a:bodyPr wrap="square" rtlCol="0">
            <a:spAutoFit/>
          </a:bodyPr>
          <a:lstStyle/>
          <a:p>
            <a:r>
              <a:rPr lang="en-US" sz="2400" dirty="0" smtClean="0">
                <a:latin typeface="Times New Roman" pitchFamily="18" charset="0"/>
                <a:cs typeface="Times New Roman" pitchFamily="18" charset="0"/>
              </a:rPr>
              <a:t>West Indies cane for sugar, molasses and rum was only one product the United States had to buy from the British. </a:t>
            </a:r>
          </a:p>
          <a:p>
            <a:r>
              <a:rPr lang="en-US" sz="2400" dirty="0" smtClean="0">
                <a:latin typeface="Times New Roman" pitchFamily="18" charset="0"/>
                <a:cs typeface="Times New Roman" pitchFamily="18" charset="0"/>
              </a:rPr>
              <a:t>Flour, shingles, steel tools, needles, wheels, plows and guns, liquor and ale, linen and wool, every commodity was purchased from Britain or her colonies—at British prices.</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6144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57600" y="914399"/>
            <a:ext cx="4872990" cy="3650039"/>
          </a:xfrm>
          <a:prstGeom prst="rect">
            <a:avLst/>
          </a:prstGeom>
          <a:ln>
            <a:solidFill>
              <a:schemeClr val="tx1"/>
            </a:solidFill>
          </a:ln>
        </p:spPr>
      </p:pic>
      <p:sp>
        <p:nvSpPr>
          <p:cNvPr id="3" name="TextBox 2"/>
          <p:cNvSpPr txBox="1"/>
          <p:nvPr/>
        </p:nvSpPr>
        <p:spPr>
          <a:xfrm>
            <a:off x="1524000" y="4800600"/>
            <a:ext cx="6477000" cy="1631216"/>
          </a:xfrm>
          <a:prstGeom prst="rect">
            <a:avLst/>
          </a:prstGeom>
          <a:noFill/>
        </p:spPr>
        <p:txBody>
          <a:bodyPr wrap="square" rtlCol="0">
            <a:spAutoFit/>
          </a:bodyPr>
          <a:lstStyle/>
          <a:p>
            <a:r>
              <a:rPr lang="en-US" sz="2000" dirty="0">
                <a:latin typeface="Times New Roman" pitchFamily="18" charset="0"/>
                <a:cs typeface="Times New Roman" pitchFamily="18" charset="0"/>
              </a:rPr>
              <a:t>The sugar maple, </a:t>
            </a:r>
            <a:r>
              <a:rPr lang="en-US" sz="2000" dirty="0" smtClean="0">
                <a:latin typeface="Times New Roman" pitchFamily="18" charset="0"/>
                <a:cs typeface="Times New Roman" pitchFamily="18" charset="0"/>
              </a:rPr>
              <a:t>Jefferson </a:t>
            </a:r>
            <a:r>
              <a:rPr lang="en-US" sz="2000" dirty="0">
                <a:latin typeface="Times New Roman" pitchFamily="18" charset="0"/>
                <a:cs typeface="Times New Roman" pitchFamily="18" charset="0"/>
              </a:rPr>
              <a:t>wrote a friend in England, "</a:t>
            </a:r>
            <a:r>
              <a:rPr lang="en-US" sz="2000" dirty="0" smtClean="0">
                <a:latin typeface="Times New Roman" pitchFamily="18" charset="0"/>
                <a:cs typeface="Times New Roman" pitchFamily="18" charset="0"/>
              </a:rPr>
              <a:t>yields </a:t>
            </a:r>
            <a:r>
              <a:rPr lang="en-US" sz="2000" dirty="0">
                <a:latin typeface="Times New Roman" pitchFamily="18" charset="0"/>
                <a:cs typeface="Times New Roman" pitchFamily="18" charset="0"/>
              </a:rPr>
              <a:t>a sugar equal to the best from </a:t>
            </a:r>
            <a:r>
              <a:rPr lang="en-US" sz="2000" dirty="0" smtClean="0">
                <a:latin typeface="Times New Roman" pitchFamily="18" charset="0"/>
                <a:cs typeface="Times New Roman" pitchFamily="18" charset="0"/>
              </a:rPr>
              <a:t>cane. </a:t>
            </a:r>
            <a:r>
              <a:rPr lang="en-US" sz="2000" dirty="0">
                <a:latin typeface="Times New Roman" pitchFamily="18" charset="0"/>
                <a:cs typeface="Times New Roman" pitchFamily="18" charset="0"/>
              </a:rPr>
              <a:t>. . . What a blessing to substitute a sugar which requires only the </a:t>
            </a:r>
            <a:r>
              <a:rPr lang="en-US" sz="2000" dirty="0" err="1">
                <a:latin typeface="Times New Roman" pitchFamily="18" charset="0"/>
                <a:cs typeface="Times New Roman" pitchFamily="18" charset="0"/>
              </a:rPr>
              <a:t>labour</a:t>
            </a:r>
            <a:r>
              <a:rPr lang="en-US" sz="2000" dirty="0">
                <a:latin typeface="Times New Roman" pitchFamily="18" charset="0"/>
                <a:cs typeface="Times New Roman" pitchFamily="18" charset="0"/>
              </a:rPr>
              <a:t> of children, for that which it is said renders the slavery of the blacks necessary."</a:t>
            </a:r>
          </a:p>
        </p:txBody>
      </p:sp>
      <p:sp>
        <p:nvSpPr>
          <p:cNvPr id="4" name="TextBox 3"/>
          <p:cNvSpPr txBox="1"/>
          <p:nvPr/>
        </p:nvSpPr>
        <p:spPr>
          <a:xfrm>
            <a:off x="762000" y="1869251"/>
            <a:ext cx="2514600"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Jefferson Dreamed of Self-Sufficiency</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32928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latin typeface="Times New Roman" pitchFamily="18" charset="0"/>
                <a:cs typeface="Times New Roman" pitchFamily="18" charset="0"/>
              </a:rPr>
              <a:t>60 sugar maples in 1791</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219200" y="4648200"/>
            <a:ext cx="6400800" cy="1752600"/>
          </a:xfrm>
        </p:spPr>
        <p:txBody>
          <a:bodyPr>
            <a:normAutofit fontScale="85000" lnSpcReduction="10000"/>
          </a:bodyPr>
          <a:lstStyle/>
          <a:p>
            <a:r>
              <a:rPr lang="en-US" dirty="0" smtClean="0">
                <a:solidFill>
                  <a:schemeClr val="tx1"/>
                </a:solidFill>
                <a:latin typeface="Times New Roman" pitchFamily="18" charset="0"/>
                <a:cs typeface="Times New Roman" pitchFamily="18" charset="0"/>
              </a:rPr>
              <a:t>Jefferson planted 60 maple saplings in 1791; all but 8 died. Today, sugar maples line walkways and lawns at Monticello. These may be seedlings or 1880s plantings.</a:t>
            </a:r>
            <a:endParaRPr lang="en-US"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67000" y="1447800"/>
            <a:ext cx="4114800" cy="3090754"/>
          </a:xfrm>
          <a:prstGeom prst="rect">
            <a:avLst/>
          </a:prstGeom>
        </p:spPr>
      </p:pic>
    </p:spTree>
    <p:extLst>
      <p:ext uri="{BB962C8B-B14F-4D97-AF65-F5344CB8AC3E}">
        <p14:creationId xmlns="" xmlns:p14="http://schemas.microsoft.com/office/powerpoint/2010/main" val="357752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4038600" cy="2895600"/>
          </a:xfrm>
        </p:spPr>
        <p:txBody>
          <a:bodyPr>
            <a:normAutofit/>
          </a:bodyPr>
          <a:lstStyle/>
          <a:p>
            <a:r>
              <a:rPr lang="en-US" sz="4000" dirty="0" smtClean="0">
                <a:latin typeface="Times New Roman" pitchFamily="18" charset="0"/>
                <a:cs typeface="Times New Roman" pitchFamily="18" charset="0"/>
              </a:rPr>
              <a:t>Climate change </a:t>
            </a:r>
            <a:r>
              <a:rPr lang="en-US" sz="2800" dirty="0" smtClean="0">
                <a:latin typeface="Times New Roman" pitchFamily="18" charset="0"/>
                <a:cs typeface="Times New Roman" pitchFamily="18" charset="0"/>
              </a:rPr>
              <a:t>is projected to eliminate the sugar maple in almost all of its U.S. range.</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2430780"/>
            <a:ext cx="4572000" cy="2895600"/>
          </a:xfrm>
        </p:spPr>
        <p:txBody>
          <a:bodyPr>
            <a:normAutofit/>
          </a:bodyPr>
          <a:lstStyle/>
          <a:p>
            <a:r>
              <a:rPr lang="en-US" sz="2800" dirty="0" smtClean="0">
                <a:solidFill>
                  <a:schemeClr val="tx1"/>
                </a:solidFill>
                <a:latin typeface="Times New Roman" pitchFamily="18" charset="0"/>
                <a:cs typeface="Times New Roman" pitchFamily="18" charset="0"/>
              </a:rPr>
              <a:t>Monticello is at the southeast edge of the maple range.</a:t>
            </a:r>
            <a:endParaRPr lang="en-US" sz="2800" dirty="0">
              <a:solidFill>
                <a:schemeClr val="tx1"/>
              </a:solidFill>
              <a:latin typeface="Times New Roman" pitchFamily="18" charset="0"/>
              <a:cs typeface="Times New Roman" pitchFamily="18" charset="0"/>
            </a:endParaRPr>
          </a:p>
        </p:txBody>
      </p:sp>
      <p:pic>
        <p:nvPicPr>
          <p:cNvPr id="4" name="Picture 5" descr="gcm5avg318"/>
          <p:cNvPicPr>
            <a:picLocks noChangeAspect="1" noChangeArrowheads="1"/>
          </p:cNvPicPr>
          <p:nvPr/>
        </p:nvPicPr>
        <p:blipFill>
          <a:blip r:embed="rId2" cstate="print">
            <a:extLst>
              <a:ext uri="{28A0092B-C50C-407E-A947-70E740481C1C}">
                <a14:useLocalDpi xmlns="" xmlns:a14="http://schemas.microsoft.com/office/drawing/2010/main" val="0"/>
              </a:ext>
            </a:extLst>
          </a:blip>
          <a:srcRect l="50909"/>
          <a:stretch>
            <a:fillRect/>
          </a:stretch>
        </p:blipFill>
        <p:spPr bwMode="auto">
          <a:xfrm>
            <a:off x="5638800" y="914400"/>
            <a:ext cx="2967038" cy="5334000"/>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3625" y="3581400"/>
            <a:ext cx="4213175" cy="3185160"/>
          </a:xfrm>
          <a:prstGeom prst="rect">
            <a:avLst/>
          </a:prstGeom>
        </p:spPr>
      </p:pic>
      <p:sp>
        <p:nvSpPr>
          <p:cNvPr id="6" name="TextBox 5"/>
          <p:cNvSpPr txBox="1"/>
          <p:nvPr/>
        </p:nvSpPr>
        <p:spPr>
          <a:xfrm>
            <a:off x="2438400" y="5751903"/>
            <a:ext cx="1371600"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Charlottesville</a:t>
            </a:r>
            <a:endParaRPr lang="en-US" sz="1400" dirty="0">
              <a:latin typeface="Times New Roman" pitchFamily="18" charset="0"/>
              <a:cs typeface="Times New Roman" pitchFamily="18" charset="0"/>
            </a:endParaRPr>
          </a:p>
        </p:txBody>
      </p:sp>
      <p:cxnSp>
        <p:nvCxnSpPr>
          <p:cNvPr id="8" name="Straight Arrow Connector 7"/>
          <p:cNvCxnSpPr/>
          <p:nvPr/>
        </p:nvCxnSpPr>
        <p:spPr>
          <a:xfrm flipH="1" flipV="1">
            <a:off x="2286000" y="5034629"/>
            <a:ext cx="381000" cy="717274"/>
          </a:xfrm>
          <a:prstGeom prst="straightConnector1">
            <a:avLst/>
          </a:prstGeom>
          <a:ln w="412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3341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4495799" y="43778"/>
            <a:ext cx="4464343" cy="6585622"/>
          </a:xfrm>
          <a:prstGeom prst="rect">
            <a:avLst/>
          </a:prstGeom>
        </p:spPr>
      </p:pic>
      <p:sp>
        <p:nvSpPr>
          <p:cNvPr id="3" name="TextBox 2"/>
          <p:cNvSpPr txBox="1"/>
          <p:nvPr/>
        </p:nvSpPr>
        <p:spPr>
          <a:xfrm>
            <a:off x="990600" y="1219200"/>
            <a:ext cx="2895600" cy="523220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Monticello is in the Virginia Piedmont.</a:t>
            </a:r>
          </a:p>
          <a:p>
            <a:endParaRPr lang="en-US" sz="1400" dirty="0">
              <a:latin typeface="Century Gothic" pitchFamily="34" charset="0"/>
            </a:endParaRPr>
          </a:p>
          <a:p>
            <a:r>
              <a:rPr lang="en-US" sz="2400" dirty="0" smtClean="0">
                <a:latin typeface="Times New Roman" pitchFamily="18" charset="0"/>
                <a:cs typeface="Times New Roman" pitchFamily="18" charset="0"/>
              </a:rPr>
              <a:t>New Hampshire’s climate is projected to become as warm as Virginia’s in climate change models.</a:t>
            </a:r>
          </a:p>
          <a:p>
            <a:endParaRPr lang="en-US" sz="1400" dirty="0">
              <a:latin typeface="Century Gothic" pitchFamily="34" charset="0"/>
            </a:endParaRPr>
          </a:p>
          <a:p>
            <a:endParaRPr lang="en-US" sz="1400" dirty="0" smtClean="0">
              <a:latin typeface="Century Gothic" pitchFamily="34" charset="0"/>
            </a:endParaRPr>
          </a:p>
          <a:p>
            <a:endParaRPr lang="en-US" sz="1400" dirty="0">
              <a:latin typeface="Century Gothic" pitchFamily="34" charset="0"/>
            </a:endParaRPr>
          </a:p>
          <a:p>
            <a:r>
              <a:rPr lang="en-US" sz="1400" dirty="0" smtClean="0">
                <a:latin typeface="Century Gothic" pitchFamily="34" charset="0"/>
              </a:rPr>
              <a:t>Figure from The Changing Northeast Climate: Our Choices, Our Legacy, Union of Concerned Scientists, 2006.</a:t>
            </a:r>
          </a:p>
          <a:p>
            <a:endParaRPr lang="en-US" dirty="0"/>
          </a:p>
        </p:txBody>
      </p:sp>
    </p:spTree>
    <p:extLst>
      <p:ext uri="{BB962C8B-B14F-4D97-AF65-F5344CB8AC3E}">
        <p14:creationId xmlns="" xmlns:p14="http://schemas.microsoft.com/office/powerpoint/2010/main" val="380122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1127</Words>
  <Application>Microsoft Office PowerPoint</Application>
  <PresentationFormat>On-screen Show (4:3)</PresentationFormat>
  <Paragraphs>102</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Science and the  Monticello Maples</vt:lpstr>
      <vt:lpstr> UNH Forest Watch researchers visited Monticello in February 2012 to visit the Jefferson sugar maples. </vt:lpstr>
      <vt:lpstr>Jefferson, the Scientist</vt:lpstr>
      <vt:lpstr>Sustaining A Young Nation</vt:lpstr>
      <vt:lpstr>Subject to British Markets</vt:lpstr>
      <vt:lpstr>Slide 6</vt:lpstr>
      <vt:lpstr>60 sugar maples in 1791</vt:lpstr>
      <vt:lpstr>Climate change is projected to eliminate the sugar maple in almost all of its U.S. range.</vt:lpstr>
      <vt:lpstr>Slide 9</vt:lpstr>
      <vt:lpstr>Virginia is Warmer</vt:lpstr>
      <vt:lpstr>And Wetter</vt:lpstr>
      <vt:lpstr>At the Edge of A Range</vt:lpstr>
      <vt:lpstr>A Tree’s Range and Its Biome</vt:lpstr>
      <vt:lpstr>Anthropogenic Biomes</vt:lpstr>
      <vt:lpstr>Slide 15</vt:lpstr>
      <vt:lpstr>Slide 16</vt:lpstr>
      <vt:lpstr>The Deductive Approach: Framing A Hypothesis</vt:lpstr>
      <vt:lpstr>The Inductive Approach</vt:lpstr>
      <vt:lpstr>Slide 19</vt:lpstr>
      <vt:lpstr>Slide 20</vt:lpstr>
      <vt:lpstr>Slide 21</vt:lpstr>
      <vt:lpstr>Slide 22</vt:lpstr>
      <vt:lpstr>Slide 23</vt:lpstr>
      <vt:lpstr>Slide 24</vt:lpstr>
      <vt:lpstr>Slide 25</vt:lpstr>
      <vt:lpstr>Analysis Begins</vt:lpstr>
      <vt:lpstr>Are Monticello’s Buds in  Poorer Condition?</vt:lpstr>
      <vt:lpstr>Are Monticello Trees Just as Healthy?</vt:lpstr>
      <vt:lpstr>Will the Seeds be viable?</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Monty</dc:creator>
  <cp:lastModifiedBy>martha</cp:lastModifiedBy>
  <cp:revision>34</cp:revision>
  <dcterms:created xsi:type="dcterms:W3CDTF">2012-02-07T22:29:42Z</dcterms:created>
  <dcterms:modified xsi:type="dcterms:W3CDTF">2012-03-28T15:39:51Z</dcterms:modified>
</cp:coreProperties>
</file>